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15081250" cx="20104100"/>
  <p:notesSz cx="20104100" cy="15081250"/>
  <p:embeddedFontLst>
    <p:embeddedFont>
      <p:font typeface="Tahoma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hbqZDY4JcX1cByUo91tliQJSlj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regular.fntdata"/><Relationship Id="rId22" Type="http://customschemas.google.com/relationships/presentationmetadata" Target="metadata"/><Relationship Id="rId21" Type="http://schemas.openxmlformats.org/officeDocument/2006/relationships/font" Target="fonts/Tahom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351350" y="1131075"/>
            <a:ext cx="13403400" cy="5655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2010400" y="7163575"/>
            <a:ext cx="16083275" cy="6786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2010400" y="7163575"/>
            <a:ext cx="16083275" cy="6786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3351350" y="1131075"/>
            <a:ext cx="13403400" cy="5655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2010400" y="7163575"/>
            <a:ext cx="16083275" cy="6786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/>
          <p:nvPr>
            <p:ph idx="2" type="sldImg"/>
          </p:nvPr>
        </p:nvSpPr>
        <p:spPr>
          <a:xfrm>
            <a:off x="3351350" y="1131075"/>
            <a:ext cx="13403400" cy="5655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2010400" y="7163575"/>
            <a:ext cx="16083275" cy="6786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3" name="Google Shape;193;p9:notes"/>
          <p:cNvSpPr/>
          <p:nvPr>
            <p:ph idx="2" type="sldImg"/>
          </p:nvPr>
        </p:nvSpPr>
        <p:spPr>
          <a:xfrm>
            <a:off x="3351350" y="1131075"/>
            <a:ext cx="13403400" cy="5655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 txBox="1"/>
          <p:nvPr>
            <p:ph idx="1" type="body"/>
          </p:nvPr>
        </p:nvSpPr>
        <p:spPr>
          <a:xfrm>
            <a:off x="2010400" y="7163575"/>
            <a:ext cx="16083275" cy="6786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p10:notes"/>
          <p:cNvSpPr/>
          <p:nvPr>
            <p:ph idx="2" type="sldImg"/>
          </p:nvPr>
        </p:nvSpPr>
        <p:spPr>
          <a:xfrm>
            <a:off x="3351350" y="1131075"/>
            <a:ext cx="13403400" cy="5655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:notes"/>
          <p:cNvSpPr txBox="1"/>
          <p:nvPr>
            <p:ph idx="1" type="body"/>
          </p:nvPr>
        </p:nvSpPr>
        <p:spPr>
          <a:xfrm>
            <a:off x="2010400" y="7163575"/>
            <a:ext cx="16083275" cy="6786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p11:notes"/>
          <p:cNvSpPr/>
          <p:nvPr>
            <p:ph idx="2" type="sldImg"/>
          </p:nvPr>
        </p:nvSpPr>
        <p:spPr>
          <a:xfrm>
            <a:off x="3351350" y="1131075"/>
            <a:ext cx="13403400" cy="5655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:notes"/>
          <p:cNvSpPr txBox="1"/>
          <p:nvPr>
            <p:ph idx="1" type="body"/>
          </p:nvPr>
        </p:nvSpPr>
        <p:spPr>
          <a:xfrm>
            <a:off x="2010400" y="7163575"/>
            <a:ext cx="16083275" cy="6786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9" name="Google Shape;249;p12:notes"/>
          <p:cNvSpPr/>
          <p:nvPr>
            <p:ph idx="2" type="sldImg"/>
          </p:nvPr>
        </p:nvSpPr>
        <p:spPr>
          <a:xfrm>
            <a:off x="3351350" y="1131075"/>
            <a:ext cx="13403400" cy="5655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/>
          <p:nvPr>
            <p:ph idx="1" type="body"/>
          </p:nvPr>
        </p:nvSpPr>
        <p:spPr>
          <a:xfrm>
            <a:off x="2010400" y="7163575"/>
            <a:ext cx="16083275" cy="6786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1" name="Google Shape;81;p2:notes"/>
          <p:cNvSpPr/>
          <p:nvPr>
            <p:ph idx="2" type="sldImg"/>
          </p:nvPr>
        </p:nvSpPr>
        <p:spPr>
          <a:xfrm>
            <a:off x="3351350" y="1131075"/>
            <a:ext cx="13403400" cy="5655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2010400" y="7163575"/>
            <a:ext cx="16083275" cy="6786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3:notes"/>
          <p:cNvSpPr/>
          <p:nvPr>
            <p:ph idx="2" type="sldImg"/>
          </p:nvPr>
        </p:nvSpPr>
        <p:spPr>
          <a:xfrm>
            <a:off x="3351350" y="1131075"/>
            <a:ext cx="13403400" cy="5655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ba2613aad_0_10:notes"/>
          <p:cNvSpPr txBox="1"/>
          <p:nvPr>
            <p:ph idx="1" type="body"/>
          </p:nvPr>
        </p:nvSpPr>
        <p:spPr>
          <a:xfrm>
            <a:off x="2010400" y="7163575"/>
            <a:ext cx="16083300" cy="6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g25ba2613aad_0_10:notes"/>
          <p:cNvSpPr/>
          <p:nvPr>
            <p:ph idx="2" type="sldImg"/>
          </p:nvPr>
        </p:nvSpPr>
        <p:spPr>
          <a:xfrm>
            <a:off x="3351350" y="1131075"/>
            <a:ext cx="13403400" cy="5655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5ba2613aad_0_18:notes"/>
          <p:cNvSpPr txBox="1"/>
          <p:nvPr>
            <p:ph idx="1" type="body"/>
          </p:nvPr>
        </p:nvSpPr>
        <p:spPr>
          <a:xfrm>
            <a:off x="2010400" y="7163575"/>
            <a:ext cx="16083300" cy="6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g25ba2613aad_0_18:notes"/>
          <p:cNvSpPr/>
          <p:nvPr>
            <p:ph idx="2" type="sldImg"/>
          </p:nvPr>
        </p:nvSpPr>
        <p:spPr>
          <a:xfrm>
            <a:off x="3351350" y="1131075"/>
            <a:ext cx="13403400" cy="5655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2010400" y="7163575"/>
            <a:ext cx="16083275" cy="6786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3351350" y="1131075"/>
            <a:ext cx="13403400" cy="5655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2010400" y="7163575"/>
            <a:ext cx="16083275" cy="6786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3351350" y="1131075"/>
            <a:ext cx="13403400" cy="5655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2010400" y="7163575"/>
            <a:ext cx="16083275" cy="6786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3351350" y="1131075"/>
            <a:ext cx="13403400" cy="5655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2010400" y="7163575"/>
            <a:ext cx="16083275" cy="6786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3351350" y="1131075"/>
            <a:ext cx="13403400" cy="5655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4"/>
          <p:cNvSpPr txBox="1"/>
          <p:nvPr>
            <p:ph type="title"/>
          </p:nvPr>
        </p:nvSpPr>
        <p:spPr>
          <a:xfrm>
            <a:off x="8762215" y="4649054"/>
            <a:ext cx="3778884" cy="899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" type="body"/>
          </p:nvPr>
        </p:nvSpPr>
        <p:spPr>
          <a:xfrm>
            <a:off x="5612559" y="5377589"/>
            <a:ext cx="9991090" cy="55378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6835394" y="14025563"/>
            <a:ext cx="6433312" cy="754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0" type="dt"/>
          </p:nvPr>
        </p:nvSpPr>
        <p:spPr>
          <a:xfrm>
            <a:off x="1005205" y="14025563"/>
            <a:ext cx="4623943" cy="754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2" type="sldNum"/>
          </p:nvPr>
        </p:nvSpPr>
        <p:spPr>
          <a:xfrm>
            <a:off x="14474953" y="14025563"/>
            <a:ext cx="4623943" cy="754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/>
          <p:nvPr>
            <p:ph type="ctrTitle"/>
          </p:nvPr>
        </p:nvSpPr>
        <p:spPr>
          <a:xfrm>
            <a:off x="1507807" y="4675187"/>
            <a:ext cx="17088486" cy="3167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" type="subTitle"/>
          </p:nvPr>
        </p:nvSpPr>
        <p:spPr>
          <a:xfrm>
            <a:off x="3015615" y="8445500"/>
            <a:ext cx="14072870" cy="3770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6835394" y="14025563"/>
            <a:ext cx="6433312" cy="754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0" type="dt"/>
          </p:nvPr>
        </p:nvSpPr>
        <p:spPr>
          <a:xfrm>
            <a:off x="1005205" y="14025563"/>
            <a:ext cx="4623943" cy="754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2" type="sldNum"/>
          </p:nvPr>
        </p:nvSpPr>
        <p:spPr>
          <a:xfrm>
            <a:off x="14474953" y="14025563"/>
            <a:ext cx="4623943" cy="754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/>
          <p:nvPr>
            <p:ph type="title"/>
          </p:nvPr>
        </p:nvSpPr>
        <p:spPr>
          <a:xfrm>
            <a:off x="8762215" y="4649054"/>
            <a:ext cx="3778884" cy="899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" type="body"/>
          </p:nvPr>
        </p:nvSpPr>
        <p:spPr>
          <a:xfrm>
            <a:off x="1005205" y="3468687"/>
            <a:ext cx="8745284" cy="9953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2" type="body"/>
          </p:nvPr>
        </p:nvSpPr>
        <p:spPr>
          <a:xfrm>
            <a:off x="10353611" y="3468687"/>
            <a:ext cx="8745284" cy="9953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1" type="ftr"/>
          </p:nvPr>
        </p:nvSpPr>
        <p:spPr>
          <a:xfrm>
            <a:off x="6835394" y="14025563"/>
            <a:ext cx="6433312" cy="754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0" type="dt"/>
          </p:nvPr>
        </p:nvSpPr>
        <p:spPr>
          <a:xfrm>
            <a:off x="1005205" y="14025563"/>
            <a:ext cx="4623943" cy="754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14474953" y="14025563"/>
            <a:ext cx="4623943" cy="754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/>
          <p:nvPr>
            <p:ph type="title"/>
          </p:nvPr>
        </p:nvSpPr>
        <p:spPr>
          <a:xfrm>
            <a:off x="8762215" y="4649054"/>
            <a:ext cx="3778884" cy="899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1" type="ftr"/>
          </p:nvPr>
        </p:nvSpPr>
        <p:spPr>
          <a:xfrm>
            <a:off x="6835394" y="14025563"/>
            <a:ext cx="6433312" cy="754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0" type="dt"/>
          </p:nvPr>
        </p:nvSpPr>
        <p:spPr>
          <a:xfrm>
            <a:off x="1005205" y="14025563"/>
            <a:ext cx="4623943" cy="754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14474953" y="14025563"/>
            <a:ext cx="4623943" cy="754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idx="11" type="ftr"/>
          </p:nvPr>
        </p:nvSpPr>
        <p:spPr>
          <a:xfrm>
            <a:off x="6835394" y="14025563"/>
            <a:ext cx="6433312" cy="754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0" type="dt"/>
          </p:nvPr>
        </p:nvSpPr>
        <p:spPr>
          <a:xfrm>
            <a:off x="1005205" y="14025563"/>
            <a:ext cx="4623943" cy="754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14474953" y="14025563"/>
            <a:ext cx="4623943" cy="754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030A0"/>
            </a:gs>
            <a:gs pos="74000">
              <a:srgbClr val="AEC5E1"/>
            </a:gs>
            <a:gs pos="83000">
              <a:srgbClr val="AEC5E1"/>
            </a:gs>
            <a:gs pos="100000">
              <a:srgbClr val="C8D8EB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/>
          <p:nvPr/>
        </p:nvSpPr>
        <p:spPr>
          <a:xfrm>
            <a:off x="0" y="0"/>
            <a:ext cx="20104100" cy="15078075"/>
          </a:xfrm>
          <a:custGeom>
            <a:rect b="b" l="l" r="r" t="t"/>
            <a:pathLst>
              <a:path extrusionOk="0" h="15078075" w="20104100">
                <a:moveTo>
                  <a:pt x="20104098" y="0"/>
                </a:moveTo>
                <a:lnTo>
                  <a:pt x="0" y="0"/>
                </a:lnTo>
                <a:lnTo>
                  <a:pt x="0" y="15078074"/>
                </a:lnTo>
                <a:lnTo>
                  <a:pt x="20104098" y="15078074"/>
                </a:lnTo>
                <a:lnTo>
                  <a:pt x="20104098" y="0"/>
                </a:lnTo>
                <a:close/>
              </a:path>
            </a:pathLst>
          </a:custGeom>
          <a:solidFill>
            <a:srgbClr val="110A2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3"/>
          <p:cNvSpPr txBox="1"/>
          <p:nvPr>
            <p:ph type="title"/>
          </p:nvPr>
        </p:nvSpPr>
        <p:spPr>
          <a:xfrm>
            <a:off x="8762215" y="4649054"/>
            <a:ext cx="3778884" cy="899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" type="body"/>
          </p:nvPr>
        </p:nvSpPr>
        <p:spPr>
          <a:xfrm>
            <a:off x="5612559" y="5377589"/>
            <a:ext cx="9991090" cy="55378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6835394" y="14025563"/>
            <a:ext cx="6433312" cy="754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0" type="dt"/>
          </p:nvPr>
        </p:nvSpPr>
        <p:spPr>
          <a:xfrm>
            <a:off x="1005205" y="14025563"/>
            <a:ext cx="4623943" cy="754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2" type="sldNum"/>
          </p:nvPr>
        </p:nvSpPr>
        <p:spPr>
          <a:xfrm>
            <a:off x="14474953" y="14025563"/>
            <a:ext cx="4623943" cy="754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8.png"/><Relationship Id="rId22" Type="http://schemas.openxmlformats.org/officeDocument/2006/relationships/image" Target="../media/image21.png"/><Relationship Id="rId21" Type="http://schemas.openxmlformats.org/officeDocument/2006/relationships/image" Target="../media/image7.png"/><Relationship Id="rId24" Type="http://schemas.openxmlformats.org/officeDocument/2006/relationships/image" Target="../media/image20.png"/><Relationship Id="rId23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9.png"/><Relationship Id="rId26" Type="http://schemas.openxmlformats.org/officeDocument/2006/relationships/image" Target="../media/image23.png"/><Relationship Id="rId25" Type="http://schemas.openxmlformats.org/officeDocument/2006/relationships/image" Target="../media/image25.png"/><Relationship Id="rId27" Type="http://schemas.openxmlformats.org/officeDocument/2006/relationships/hyperlink" Target="mailto:info@retirement.capital" TargetMode="External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6.png"/><Relationship Id="rId8" Type="http://schemas.openxmlformats.org/officeDocument/2006/relationships/image" Target="../media/image3.png"/><Relationship Id="rId11" Type="http://schemas.openxmlformats.org/officeDocument/2006/relationships/image" Target="../media/image18.png"/><Relationship Id="rId10" Type="http://schemas.openxmlformats.org/officeDocument/2006/relationships/image" Target="../media/image11.png"/><Relationship Id="rId13" Type="http://schemas.openxmlformats.org/officeDocument/2006/relationships/image" Target="../media/image12.png"/><Relationship Id="rId12" Type="http://schemas.openxmlformats.org/officeDocument/2006/relationships/image" Target="../media/image10.png"/><Relationship Id="rId15" Type="http://schemas.openxmlformats.org/officeDocument/2006/relationships/image" Target="../media/image15.png"/><Relationship Id="rId14" Type="http://schemas.openxmlformats.org/officeDocument/2006/relationships/image" Target="../media/image2.png"/><Relationship Id="rId17" Type="http://schemas.openxmlformats.org/officeDocument/2006/relationships/image" Target="../media/image4.png"/><Relationship Id="rId16" Type="http://schemas.openxmlformats.org/officeDocument/2006/relationships/image" Target="../media/image1.png"/><Relationship Id="rId19" Type="http://schemas.openxmlformats.org/officeDocument/2006/relationships/image" Target="../media/image14.png"/><Relationship Id="rId18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20" Type="http://schemas.openxmlformats.org/officeDocument/2006/relationships/image" Target="../media/image8.png"/><Relationship Id="rId22" Type="http://schemas.openxmlformats.org/officeDocument/2006/relationships/image" Target="../media/image21.png"/><Relationship Id="rId21" Type="http://schemas.openxmlformats.org/officeDocument/2006/relationships/image" Target="../media/image7.png"/><Relationship Id="rId24" Type="http://schemas.openxmlformats.org/officeDocument/2006/relationships/image" Target="../media/image20.png"/><Relationship Id="rId23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9.png"/><Relationship Id="rId26" Type="http://schemas.openxmlformats.org/officeDocument/2006/relationships/image" Target="../media/image23.png"/><Relationship Id="rId25" Type="http://schemas.openxmlformats.org/officeDocument/2006/relationships/image" Target="../media/image25.png"/><Relationship Id="rId27" Type="http://schemas.openxmlformats.org/officeDocument/2006/relationships/hyperlink" Target="mailto:info@retirement.capital" TargetMode="External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6.png"/><Relationship Id="rId8" Type="http://schemas.openxmlformats.org/officeDocument/2006/relationships/image" Target="../media/image3.png"/><Relationship Id="rId11" Type="http://schemas.openxmlformats.org/officeDocument/2006/relationships/image" Target="../media/image18.png"/><Relationship Id="rId10" Type="http://schemas.openxmlformats.org/officeDocument/2006/relationships/image" Target="../media/image11.png"/><Relationship Id="rId13" Type="http://schemas.openxmlformats.org/officeDocument/2006/relationships/image" Target="../media/image12.png"/><Relationship Id="rId12" Type="http://schemas.openxmlformats.org/officeDocument/2006/relationships/image" Target="../media/image10.png"/><Relationship Id="rId15" Type="http://schemas.openxmlformats.org/officeDocument/2006/relationships/image" Target="../media/image15.png"/><Relationship Id="rId14" Type="http://schemas.openxmlformats.org/officeDocument/2006/relationships/image" Target="../media/image2.png"/><Relationship Id="rId17" Type="http://schemas.openxmlformats.org/officeDocument/2006/relationships/image" Target="../media/image4.png"/><Relationship Id="rId16" Type="http://schemas.openxmlformats.org/officeDocument/2006/relationships/image" Target="../media/image1.png"/><Relationship Id="rId19" Type="http://schemas.openxmlformats.org/officeDocument/2006/relationships/image" Target="../media/image14.png"/><Relationship Id="rId18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20" Type="http://schemas.openxmlformats.org/officeDocument/2006/relationships/image" Target="../media/image8.png"/><Relationship Id="rId22" Type="http://schemas.openxmlformats.org/officeDocument/2006/relationships/image" Target="../media/image21.png"/><Relationship Id="rId21" Type="http://schemas.openxmlformats.org/officeDocument/2006/relationships/image" Target="../media/image7.png"/><Relationship Id="rId24" Type="http://schemas.openxmlformats.org/officeDocument/2006/relationships/image" Target="../media/image20.png"/><Relationship Id="rId23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9.png"/><Relationship Id="rId26" Type="http://schemas.openxmlformats.org/officeDocument/2006/relationships/image" Target="../media/image23.png"/><Relationship Id="rId25" Type="http://schemas.openxmlformats.org/officeDocument/2006/relationships/image" Target="../media/image25.png"/><Relationship Id="rId27" Type="http://schemas.openxmlformats.org/officeDocument/2006/relationships/image" Target="../media/image51.jp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6.png"/><Relationship Id="rId8" Type="http://schemas.openxmlformats.org/officeDocument/2006/relationships/image" Target="../media/image3.png"/><Relationship Id="rId11" Type="http://schemas.openxmlformats.org/officeDocument/2006/relationships/image" Target="../media/image18.png"/><Relationship Id="rId10" Type="http://schemas.openxmlformats.org/officeDocument/2006/relationships/image" Target="../media/image11.png"/><Relationship Id="rId13" Type="http://schemas.openxmlformats.org/officeDocument/2006/relationships/image" Target="../media/image12.png"/><Relationship Id="rId12" Type="http://schemas.openxmlformats.org/officeDocument/2006/relationships/image" Target="../media/image10.png"/><Relationship Id="rId15" Type="http://schemas.openxmlformats.org/officeDocument/2006/relationships/image" Target="../media/image15.png"/><Relationship Id="rId14" Type="http://schemas.openxmlformats.org/officeDocument/2006/relationships/image" Target="../media/image2.png"/><Relationship Id="rId17" Type="http://schemas.openxmlformats.org/officeDocument/2006/relationships/image" Target="../media/image4.png"/><Relationship Id="rId16" Type="http://schemas.openxmlformats.org/officeDocument/2006/relationships/image" Target="../media/image1.png"/><Relationship Id="rId19" Type="http://schemas.openxmlformats.org/officeDocument/2006/relationships/image" Target="../media/image14.png"/><Relationship Id="rId18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5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53.jpg"/></Relationships>
</file>

<file path=ppt/slides/_rels/slide14.xml.rels><?xml version="1.0" encoding="UTF-8" standalone="yes"?><Relationships xmlns="http://schemas.openxmlformats.org/package/2006/relationships"><Relationship Id="rId20" Type="http://schemas.openxmlformats.org/officeDocument/2006/relationships/image" Target="../media/image8.png"/><Relationship Id="rId22" Type="http://schemas.openxmlformats.org/officeDocument/2006/relationships/image" Target="../media/image21.png"/><Relationship Id="rId21" Type="http://schemas.openxmlformats.org/officeDocument/2006/relationships/image" Target="../media/image7.png"/><Relationship Id="rId24" Type="http://schemas.openxmlformats.org/officeDocument/2006/relationships/image" Target="../media/image20.png"/><Relationship Id="rId23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9.png"/><Relationship Id="rId26" Type="http://schemas.openxmlformats.org/officeDocument/2006/relationships/image" Target="../media/image23.png"/><Relationship Id="rId25" Type="http://schemas.openxmlformats.org/officeDocument/2006/relationships/image" Target="../media/image25.png"/><Relationship Id="rId27" Type="http://schemas.openxmlformats.org/officeDocument/2006/relationships/hyperlink" Target="mailto:info@retirement.capital" TargetMode="External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6.png"/><Relationship Id="rId8" Type="http://schemas.openxmlformats.org/officeDocument/2006/relationships/image" Target="../media/image3.png"/><Relationship Id="rId11" Type="http://schemas.openxmlformats.org/officeDocument/2006/relationships/image" Target="../media/image18.png"/><Relationship Id="rId10" Type="http://schemas.openxmlformats.org/officeDocument/2006/relationships/image" Target="../media/image11.png"/><Relationship Id="rId13" Type="http://schemas.openxmlformats.org/officeDocument/2006/relationships/image" Target="../media/image12.png"/><Relationship Id="rId12" Type="http://schemas.openxmlformats.org/officeDocument/2006/relationships/image" Target="../media/image10.png"/><Relationship Id="rId15" Type="http://schemas.openxmlformats.org/officeDocument/2006/relationships/image" Target="../media/image15.png"/><Relationship Id="rId14" Type="http://schemas.openxmlformats.org/officeDocument/2006/relationships/image" Target="../media/image2.png"/><Relationship Id="rId17" Type="http://schemas.openxmlformats.org/officeDocument/2006/relationships/image" Target="../media/image4.png"/><Relationship Id="rId16" Type="http://schemas.openxmlformats.org/officeDocument/2006/relationships/image" Target="../media/image1.png"/><Relationship Id="rId19" Type="http://schemas.openxmlformats.org/officeDocument/2006/relationships/image" Target="../media/image14.png"/><Relationship Id="rId18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Relationship Id="rId5" Type="http://schemas.openxmlformats.org/officeDocument/2006/relationships/image" Target="../media/image2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 txBox="1"/>
          <p:nvPr/>
        </p:nvSpPr>
        <p:spPr>
          <a:xfrm>
            <a:off x="674451" y="1189140"/>
            <a:ext cx="121285" cy="424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b="0" i="0" sz="2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5" name="Google Shape;4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080" cy="1507807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"/>
          <p:cNvSpPr txBox="1"/>
          <p:nvPr>
            <p:ph type="title"/>
          </p:nvPr>
        </p:nvSpPr>
        <p:spPr>
          <a:xfrm>
            <a:off x="8762215" y="4649054"/>
            <a:ext cx="3778884" cy="899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Retirement</a:t>
            </a:r>
            <a:endParaRPr/>
          </a:p>
        </p:txBody>
      </p:sp>
      <p:grpSp>
        <p:nvGrpSpPr>
          <p:cNvPr id="47" name="Google Shape;47;p1"/>
          <p:cNvGrpSpPr/>
          <p:nvPr/>
        </p:nvGrpSpPr>
        <p:grpSpPr>
          <a:xfrm>
            <a:off x="7067841" y="5001686"/>
            <a:ext cx="5969000" cy="3930421"/>
            <a:chOff x="7067841" y="5001686"/>
            <a:chExt cx="5969000" cy="3930421"/>
          </a:xfrm>
        </p:grpSpPr>
        <p:pic>
          <p:nvPicPr>
            <p:cNvPr id="48" name="Google Shape;48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886926" y="5143746"/>
              <a:ext cx="244226" cy="3436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49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098468" y="5487361"/>
              <a:ext cx="319637" cy="184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886580" y="5412200"/>
              <a:ext cx="315834" cy="259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107119" y="5655823"/>
              <a:ext cx="204214" cy="341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Google Shape;52;p1"/>
            <p:cNvSpPr/>
            <p:nvPr/>
          </p:nvSpPr>
          <p:spPr>
            <a:xfrm>
              <a:off x="8213875" y="5914792"/>
              <a:ext cx="0" cy="635"/>
            </a:xfrm>
            <a:custGeom>
              <a:rect b="b" l="l" r="r" t="t"/>
              <a:pathLst>
                <a:path extrusionOk="0" h="635" w="120000">
                  <a:moveTo>
                    <a:pt x="0" y="0"/>
                  </a:move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3" name="Google Shape;53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213877" y="5914782"/>
              <a:ext cx="2320" cy="125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213877" y="5749533"/>
              <a:ext cx="93023" cy="2480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Google Shape;55;p1"/>
            <p:cNvSpPr/>
            <p:nvPr/>
          </p:nvSpPr>
          <p:spPr>
            <a:xfrm>
              <a:off x="8165969" y="5782211"/>
              <a:ext cx="635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6" name="Google Shape;56;p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107119" y="5655824"/>
              <a:ext cx="204214" cy="126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036605" y="5001686"/>
              <a:ext cx="519751" cy="286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560454" y="5246673"/>
              <a:ext cx="339355" cy="1453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7560454" y="5251148"/>
              <a:ext cx="248048" cy="930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60;p1"/>
            <p:cNvSpPr/>
            <p:nvPr/>
          </p:nvSpPr>
          <p:spPr>
            <a:xfrm>
              <a:off x="7902225" y="5246929"/>
              <a:ext cx="0" cy="635"/>
            </a:xfrm>
            <a:custGeom>
              <a:rect b="b" l="l" r="r" t="t"/>
              <a:pathLst>
                <a:path extrusionOk="0" h="635" w="120000">
                  <a:moveTo>
                    <a:pt x="0" y="0"/>
                  </a:move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1" name="Google Shape;61;p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7775832" y="5246674"/>
              <a:ext cx="126393" cy="2042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Google Shape;62;p1"/>
            <p:cNvSpPr/>
            <p:nvPr/>
          </p:nvSpPr>
          <p:spPr>
            <a:xfrm>
              <a:off x="7623626" y="5501691"/>
              <a:ext cx="433070" cy="433070"/>
            </a:xfrm>
            <a:custGeom>
              <a:rect b="b" l="l" r="r" t="t"/>
              <a:pathLst>
                <a:path extrusionOk="0" h="433070" w="433070">
                  <a:moveTo>
                    <a:pt x="232280" y="199262"/>
                  </a:moveTo>
                  <a:lnTo>
                    <a:pt x="104575" y="199262"/>
                  </a:lnTo>
                  <a:lnTo>
                    <a:pt x="84761" y="234805"/>
                  </a:lnTo>
                  <a:lnTo>
                    <a:pt x="64164" y="275027"/>
                  </a:lnTo>
                  <a:lnTo>
                    <a:pt x="43797" y="319183"/>
                  </a:lnTo>
                  <a:lnTo>
                    <a:pt x="24677" y="366526"/>
                  </a:lnTo>
                  <a:lnTo>
                    <a:pt x="0" y="432718"/>
                  </a:lnTo>
                  <a:lnTo>
                    <a:pt x="66198" y="408034"/>
                  </a:lnTo>
                  <a:lnTo>
                    <a:pt x="113542" y="388922"/>
                  </a:lnTo>
                  <a:lnTo>
                    <a:pt x="157697" y="368560"/>
                  </a:lnTo>
                  <a:lnTo>
                    <a:pt x="197920" y="347966"/>
                  </a:lnTo>
                  <a:lnTo>
                    <a:pt x="233462" y="328156"/>
                  </a:lnTo>
                  <a:lnTo>
                    <a:pt x="325633" y="328156"/>
                  </a:lnTo>
                  <a:lnTo>
                    <a:pt x="341422" y="315751"/>
                  </a:lnTo>
                  <a:lnTo>
                    <a:pt x="375227" y="287737"/>
                  </a:lnTo>
                  <a:lnTo>
                    <a:pt x="388890" y="273316"/>
                  </a:lnTo>
                  <a:lnTo>
                    <a:pt x="418224" y="273316"/>
                  </a:lnTo>
                  <a:lnTo>
                    <a:pt x="408784" y="233262"/>
                  </a:lnTo>
                  <a:lnTo>
                    <a:pt x="337014" y="233262"/>
                  </a:lnTo>
                  <a:lnTo>
                    <a:pt x="346067" y="208520"/>
                  </a:lnTo>
                  <a:lnTo>
                    <a:pt x="251669" y="208520"/>
                  </a:lnTo>
                  <a:lnTo>
                    <a:pt x="232642" y="200078"/>
                  </a:lnTo>
                  <a:lnTo>
                    <a:pt x="232280" y="199262"/>
                  </a:lnTo>
                  <a:close/>
                </a:path>
                <a:path extrusionOk="0" h="433070" w="433070">
                  <a:moveTo>
                    <a:pt x="325633" y="328156"/>
                  </a:moveTo>
                  <a:lnTo>
                    <a:pt x="233462" y="328156"/>
                  </a:lnTo>
                  <a:lnTo>
                    <a:pt x="200958" y="416983"/>
                  </a:lnTo>
                  <a:lnTo>
                    <a:pt x="284230" y="360009"/>
                  </a:lnTo>
                  <a:lnTo>
                    <a:pt x="305186" y="344220"/>
                  </a:lnTo>
                  <a:lnTo>
                    <a:pt x="325633" y="328156"/>
                  </a:lnTo>
                  <a:close/>
                </a:path>
                <a:path extrusionOk="0" h="433070" w="433070">
                  <a:moveTo>
                    <a:pt x="418224" y="273316"/>
                  </a:moveTo>
                  <a:lnTo>
                    <a:pt x="388890" y="273316"/>
                  </a:lnTo>
                  <a:lnTo>
                    <a:pt x="432725" y="334840"/>
                  </a:lnTo>
                  <a:lnTo>
                    <a:pt x="418224" y="273316"/>
                  </a:lnTo>
                  <a:close/>
                </a:path>
                <a:path extrusionOk="0" h="433070" w="433070">
                  <a:moveTo>
                    <a:pt x="395040" y="174952"/>
                  </a:moveTo>
                  <a:lnTo>
                    <a:pt x="384393" y="186178"/>
                  </a:lnTo>
                  <a:lnTo>
                    <a:pt x="368741" y="202107"/>
                  </a:lnTo>
                  <a:lnTo>
                    <a:pt x="351732" y="219036"/>
                  </a:lnTo>
                  <a:lnTo>
                    <a:pt x="337014" y="233262"/>
                  </a:lnTo>
                  <a:lnTo>
                    <a:pt x="408784" y="233262"/>
                  </a:lnTo>
                  <a:lnTo>
                    <a:pt x="395040" y="174952"/>
                  </a:lnTo>
                  <a:close/>
                </a:path>
                <a:path extrusionOk="0" h="433070" w="433070">
                  <a:moveTo>
                    <a:pt x="97898" y="0"/>
                  </a:moveTo>
                  <a:lnTo>
                    <a:pt x="159416" y="43835"/>
                  </a:lnTo>
                  <a:lnTo>
                    <a:pt x="144989" y="57495"/>
                  </a:lnTo>
                  <a:lnTo>
                    <a:pt x="116971" y="91300"/>
                  </a:lnTo>
                  <a:lnTo>
                    <a:pt x="88499" y="127537"/>
                  </a:lnTo>
                  <a:lnTo>
                    <a:pt x="72709" y="148494"/>
                  </a:lnTo>
                  <a:lnTo>
                    <a:pt x="15735" y="231759"/>
                  </a:lnTo>
                  <a:lnTo>
                    <a:pt x="104575" y="199262"/>
                  </a:lnTo>
                  <a:lnTo>
                    <a:pt x="232280" y="199262"/>
                  </a:lnTo>
                  <a:lnTo>
                    <a:pt x="224200" y="181051"/>
                  </a:lnTo>
                  <a:lnTo>
                    <a:pt x="227238" y="152335"/>
                  </a:lnTo>
                  <a:lnTo>
                    <a:pt x="242651" y="114824"/>
                  </a:lnTo>
                  <a:lnTo>
                    <a:pt x="254723" y="95711"/>
                  </a:lnTo>
                  <a:lnTo>
                    <a:pt x="199455" y="95711"/>
                  </a:lnTo>
                  <a:lnTo>
                    <a:pt x="213683" y="80992"/>
                  </a:lnTo>
                  <a:lnTo>
                    <a:pt x="230614" y="63984"/>
                  </a:lnTo>
                  <a:lnTo>
                    <a:pt x="246545" y="48332"/>
                  </a:lnTo>
                  <a:lnTo>
                    <a:pt x="257773" y="37685"/>
                  </a:lnTo>
                  <a:lnTo>
                    <a:pt x="97898" y="0"/>
                  </a:lnTo>
                  <a:close/>
                </a:path>
                <a:path extrusionOk="0" h="433070" w="433070">
                  <a:moveTo>
                    <a:pt x="363312" y="161391"/>
                  </a:moveTo>
                  <a:lnTo>
                    <a:pt x="317899" y="190072"/>
                  </a:lnTo>
                  <a:lnTo>
                    <a:pt x="280386" y="205483"/>
                  </a:lnTo>
                  <a:lnTo>
                    <a:pt x="251669" y="208520"/>
                  </a:lnTo>
                  <a:lnTo>
                    <a:pt x="346067" y="208520"/>
                  </a:lnTo>
                  <a:lnTo>
                    <a:pt x="363312" y="161391"/>
                  </a:lnTo>
                  <a:close/>
                </a:path>
                <a:path extrusionOk="0" h="433070" w="433070">
                  <a:moveTo>
                    <a:pt x="271334" y="69413"/>
                  </a:moveTo>
                  <a:lnTo>
                    <a:pt x="199455" y="95711"/>
                  </a:lnTo>
                  <a:lnTo>
                    <a:pt x="254723" y="95711"/>
                  </a:lnTo>
                  <a:lnTo>
                    <a:pt x="271334" y="69413"/>
                  </a:lnTo>
                  <a:close/>
                </a:path>
              </a:pathLst>
            </a:custGeom>
            <a:solidFill>
              <a:srgbClr val="96F8F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" name="Google Shape;63;p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7721497" y="5501691"/>
              <a:ext cx="334853" cy="334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7639369" y="5617010"/>
              <a:ext cx="128027" cy="242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7793328" y="5859837"/>
              <a:ext cx="8803" cy="44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7717924" y="5798763"/>
              <a:ext cx="124433" cy="999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7623625" y="5855543"/>
              <a:ext cx="121358" cy="78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623625" y="5788402"/>
              <a:ext cx="201721" cy="146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824585" y="5840874"/>
              <a:ext cx="92545" cy="7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8083964" y="5307576"/>
              <a:ext cx="194157" cy="1913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8072392" y="5358218"/>
              <a:ext cx="25633" cy="401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182786" y="5498775"/>
              <a:ext cx="692" cy="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222008" y="5191758"/>
              <a:ext cx="176711" cy="176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8298008" y="5190899"/>
              <a:ext cx="14406" cy="5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Google Shape;75;p1"/>
            <p:cNvSpPr/>
            <p:nvPr/>
          </p:nvSpPr>
          <p:spPr>
            <a:xfrm>
              <a:off x="8082388" y="5172425"/>
              <a:ext cx="326390" cy="308610"/>
            </a:xfrm>
            <a:custGeom>
              <a:rect b="b" l="l" r="r" t="t"/>
              <a:pathLst>
                <a:path extrusionOk="0" h="308610" w="326390">
                  <a:moveTo>
                    <a:pt x="96646" y="116419"/>
                  </a:moveTo>
                  <a:lnTo>
                    <a:pt x="57340" y="128672"/>
                  </a:lnTo>
                  <a:lnTo>
                    <a:pt x="0" y="177071"/>
                  </a:lnTo>
                  <a:lnTo>
                    <a:pt x="110754" y="308285"/>
                  </a:lnTo>
                  <a:lnTo>
                    <a:pt x="137018" y="286121"/>
                  </a:lnTo>
                  <a:lnTo>
                    <a:pt x="114847" y="259865"/>
                  </a:lnTo>
                  <a:lnTo>
                    <a:pt x="144068" y="234889"/>
                  </a:lnTo>
                  <a:lnTo>
                    <a:pt x="197715" y="234889"/>
                  </a:lnTo>
                  <a:lnTo>
                    <a:pt x="199134" y="233691"/>
                  </a:lnTo>
                  <a:lnTo>
                    <a:pt x="92760" y="233691"/>
                  </a:lnTo>
                  <a:lnTo>
                    <a:pt x="48426" y="181171"/>
                  </a:lnTo>
                  <a:lnTo>
                    <a:pt x="78292" y="155967"/>
                  </a:lnTo>
                  <a:lnTo>
                    <a:pt x="82253" y="153792"/>
                  </a:lnTo>
                  <a:lnTo>
                    <a:pt x="90918" y="151188"/>
                  </a:lnTo>
                  <a:lnTo>
                    <a:pt x="95274" y="150717"/>
                  </a:lnTo>
                  <a:lnTo>
                    <a:pt x="156392" y="150717"/>
                  </a:lnTo>
                  <a:lnTo>
                    <a:pt x="156237" y="150392"/>
                  </a:lnTo>
                  <a:lnTo>
                    <a:pt x="125368" y="122604"/>
                  </a:lnTo>
                  <a:lnTo>
                    <a:pt x="108461" y="117417"/>
                  </a:lnTo>
                  <a:lnTo>
                    <a:pt x="96646" y="116419"/>
                  </a:lnTo>
                  <a:close/>
                </a:path>
                <a:path extrusionOk="0" h="308610" w="326390">
                  <a:moveTo>
                    <a:pt x="197715" y="234889"/>
                  </a:moveTo>
                  <a:lnTo>
                    <a:pt x="144068" y="234889"/>
                  </a:lnTo>
                  <a:lnTo>
                    <a:pt x="177826" y="251678"/>
                  </a:lnTo>
                  <a:lnTo>
                    <a:pt x="197715" y="234889"/>
                  </a:lnTo>
                  <a:close/>
                </a:path>
                <a:path extrusionOk="0" h="308610" w="326390">
                  <a:moveTo>
                    <a:pt x="156392" y="150717"/>
                  </a:moveTo>
                  <a:lnTo>
                    <a:pt x="95274" y="150717"/>
                  </a:lnTo>
                  <a:lnTo>
                    <a:pt x="104050" y="151458"/>
                  </a:lnTo>
                  <a:lnTo>
                    <a:pt x="108274" y="152670"/>
                  </a:lnTo>
                  <a:lnTo>
                    <a:pt x="131394" y="183851"/>
                  </a:lnTo>
                  <a:lnTo>
                    <a:pt x="130646" y="192627"/>
                  </a:lnTo>
                  <a:lnTo>
                    <a:pt x="129454" y="196845"/>
                  </a:lnTo>
                  <a:lnTo>
                    <a:pt x="125430" y="204948"/>
                  </a:lnTo>
                  <a:lnTo>
                    <a:pt x="122618" y="208487"/>
                  </a:lnTo>
                  <a:lnTo>
                    <a:pt x="92760" y="233691"/>
                  </a:lnTo>
                  <a:lnTo>
                    <a:pt x="199134" y="233691"/>
                  </a:lnTo>
                  <a:lnTo>
                    <a:pt x="205731" y="228123"/>
                  </a:lnTo>
                  <a:lnTo>
                    <a:pt x="162221" y="206091"/>
                  </a:lnTo>
                  <a:lnTo>
                    <a:pt x="163994" y="200522"/>
                  </a:lnTo>
                  <a:lnTo>
                    <a:pt x="165040" y="194829"/>
                  </a:lnTo>
                  <a:lnTo>
                    <a:pt x="165684" y="183207"/>
                  </a:lnTo>
                  <a:lnTo>
                    <a:pt x="165311" y="177909"/>
                  </a:lnTo>
                  <a:lnTo>
                    <a:pt x="165195" y="177071"/>
                  </a:lnTo>
                  <a:lnTo>
                    <a:pt x="162988" y="166232"/>
                  </a:lnTo>
                  <a:lnTo>
                    <a:pt x="161189" y="160843"/>
                  </a:lnTo>
                  <a:lnTo>
                    <a:pt x="156392" y="150717"/>
                  </a:lnTo>
                  <a:close/>
                </a:path>
                <a:path extrusionOk="0" h="308610" w="326390">
                  <a:moveTo>
                    <a:pt x="239128" y="0"/>
                  </a:moveTo>
                  <a:lnTo>
                    <a:pt x="201140" y="8177"/>
                  </a:lnTo>
                  <a:lnTo>
                    <a:pt x="169833" y="31970"/>
                  </a:lnTo>
                  <a:lnTo>
                    <a:pt x="152497" y="66192"/>
                  </a:lnTo>
                  <a:lnTo>
                    <a:pt x="149616" y="88923"/>
                  </a:lnTo>
                  <a:lnTo>
                    <a:pt x="149935" y="96514"/>
                  </a:lnTo>
                  <a:lnTo>
                    <a:pt x="161342" y="133236"/>
                  </a:lnTo>
                  <a:lnTo>
                    <a:pt x="194940" y="166488"/>
                  </a:lnTo>
                  <a:lnTo>
                    <a:pt x="238927" y="177909"/>
                  </a:lnTo>
                  <a:lnTo>
                    <a:pt x="246511" y="177583"/>
                  </a:lnTo>
                  <a:lnTo>
                    <a:pt x="283164" y="166232"/>
                  </a:lnTo>
                  <a:lnTo>
                    <a:pt x="308521" y="143757"/>
                  </a:lnTo>
                  <a:lnTo>
                    <a:pt x="240964" y="143757"/>
                  </a:lnTo>
                  <a:lnTo>
                    <a:pt x="227015" y="142572"/>
                  </a:lnTo>
                  <a:lnTo>
                    <a:pt x="192100" y="118407"/>
                  </a:lnTo>
                  <a:lnTo>
                    <a:pt x="183678" y="91222"/>
                  </a:lnTo>
                  <a:lnTo>
                    <a:pt x="184904" y="77336"/>
                  </a:lnTo>
                  <a:lnTo>
                    <a:pt x="209270" y="42276"/>
                  </a:lnTo>
                  <a:lnTo>
                    <a:pt x="237189" y="33709"/>
                  </a:lnTo>
                  <a:lnTo>
                    <a:pt x="244389" y="33709"/>
                  </a:lnTo>
                  <a:lnTo>
                    <a:pt x="239128" y="0"/>
                  </a:lnTo>
                  <a:close/>
                </a:path>
                <a:path extrusionOk="0" h="308610" w="326390">
                  <a:moveTo>
                    <a:pt x="293110" y="92164"/>
                  </a:moveTo>
                  <a:lnTo>
                    <a:pt x="268093" y="135369"/>
                  </a:lnTo>
                  <a:lnTo>
                    <a:pt x="240964" y="143757"/>
                  </a:lnTo>
                  <a:lnTo>
                    <a:pt x="308521" y="143757"/>
                  </a:lnTo>
                  <a:lnTo>
                    <a:pt x="326327" y="103302"/>
                  </a:lnTo>
                  <a:lnTo>
                    <a:pt x="293110" y="92164"/>
                  </a:lnTo>
                  <a:close/>
                </a:path>
                <a:path extrusionOk="0" h="308610" w="326390">
                  <a:moveTo>
                    <a:pt x="244389" y="33709"/>
                  </a:moveTo>
                  <a:lnTo>
                    <a:pt x="237189" y="33709"/>
                  </a:lnTo>
                  <a:lnTo>
                    <a:pt x="244531" y="34616"/>
                  </a:lnTo>
                  <a:lnTo>
                    <a:pt x="244389" y="33709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7067841" y="8932107"/>
              <a:ext cx="5969000" cy="0"/>
            </a:xfrm>
            <a:custGeom>
              <a:rect b="b" l="l" r="r" t="t"/>
              <a:pathLst>
                <a:path extrusionOk="0" h="120000" w="5969000">
                  <a:moveTo>
                    <a:pt x="0" y="0"/>
                  </a:moveTo>
                  <a:lnTo>
                    <a:pt x="5968397" y="0"/>
                  </a:lnTo>
                </a:path>
              </a:pathLst>
            </a:custGeom>
            <a:noFill/>
            <a:ln cap="flat" cmpd="sng" w="34625">
              <a:solidFill>
                <a:srgbClr val="10DDA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" name="Google Shape;77;p1"/>
          <p:cNvSpPr txBox="1"/>
          <p:nvPr/>
        </p:nvSpPr>
        <p:spPr>
          <a:xfrm>
            <a:off x="7564597" y="11850200"/>
            <a:ext cx="6357600" cy="11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15570" lvl="0" marL="127635" marR="5080" rtl="0" algn="ctr">
              <a:lnSpc>
                <a:spcPct val="148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https://retirement.capital  </a:t>
            </a:r>
            <a:r>
              <a:rPr b="0" i="0" lang="en-GB" sz="3000" u="sng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  <a:hlinkClick r:id="rId2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info@retirement.capital</a:t>
            </a:r>
            <a:endParaRPr b="0" i="0" sz="3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8" name="Google Shape;78;p1"/>
          <p:cNvSpPr txBox="1"/>
          <p:nvPr>
            <p:ph idx="1" type="body"/>
          </p:nvPr>
        </p:nvSpPr>
        <p:spPr>
          <a:xfrm>
            <a:off x="4988087" y="5240078"/>
            <a:ext cx="11327100" cy="48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120459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Capital</a:t>
            </a:r>
            <a:endParaRPr/>
          </a:p>
          <a:p>
            <a:pPr indent="-638173" lvl="0" marL="2078354" marR="1939925" rtl="0" algn="ctr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7350">
              <a:latin typeface="Arial"/>
              <a:ea typeface="Arial"/>
              <a:cs typeface="Arial"/>
              <a:sym typeface="Arial"/>
            </a:endParaRPr>
          </a:p>
          <a:p>
            <a:pPr indent="-638173" lvl="0" marL="2078354" marR="1939925" rtl="0" algn="ctr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6000">
                <a:latin typeface="Arial"/>
                <a:ea typeface="Arial"/>
                <a:cs typeface="Arial"/>
                <a:sym typeface="Arial"/>
              </a:rPr>
              <a:t> SSAS</a:t>
            </a:r>
            <a:endParaRPr sz="6000">
              <a:latin typeface="Arial"/>
              <a:ea typeface="Arial"/>
              <a:cs typeface="Arial"/>
              <a:sym typeface="Arial"/>
            </a:endParaRPr>
          </a:p>
          <a:p>
            <a:pPr indent="-638173" lvl="0" marL="2078354" marR="1939925" rtl="0" algn="ctr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6000">
                <a:latin typeface="Arial"/>
                <a:ea typeface="Arial"/>
                <a:cs typeface="Arial"/>
                <a:sym typeface="Arial"/>
              </a:rPr>
              <a:t>A Pension for    Business Owners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/>
          <p:nvPr/>
        </p:nvSpPr>
        <p:spPr>
          <a:xfrm>
            <a:off x="674451" y="1189140"/>
            <a:ext cx="121285" cy="424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b="0" i="0" sz="2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7" name="Google Shape;15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"/>
            <a:ext cx="20104080" cy="1507806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 txBox="1"/>
          <p:nvPr>
            <p:ph type="title"/>
          </p:nvPr>
        </p:nvSpPr>
        <p:spPr>
          <a:xfrm>
            <a:off x="8762215" y="4649054"/>
            <a:ext cx="3778884" cy="899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Retirement</a:t>
            </a:r>
            <a:endParaRPr/>
          </a:p>
        </p:txBody>
      </p:sp>
      <p:grpSp>
        <p:nvGrpSpPr>
          <p:cNvPr id="159" name="Google Shape;159;p8"/>
          <p:cNvGrpSpPr/>
          <p:nvPr/>
        </p:nvGrpSpPr>
        <p:grpSpPr>
          <a:xfrm>
            <a:off x="7067841" y="5001686"/>
            <a:ext cx="5969000" cy="3930421"/>
            <a:chOff x="7067841" y="5001686"/>
            <a:chExt cx="5969000" cy="3930421"/>
          </a:xfrm>
        </p:grpSpPr>
        <p:pic>
          <p:nvPicPr>
            <p:cNvPr id="160" name="Google Shape;160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886926" y="5143746"/>
              <a:ext cx="244226" cy="3436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098468" y="5487361"/>
              <a:ext cx="319637" cy="184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886580" y="5412200"/>
              <a:ext cx="315834" cy="259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107119" y="5655823"/>
              <a:ext cx="204214" cy="341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Google Shape;164;p8"/>
            <p:cNvSpPr/>
            <p:nvPr/>
          </p:nvSpPr>
          <p:spPr>
            <a:xfrm>
              <a:off x="8213875" y="5914792"/>
              <a:ext cx="0" cy="635"/>
            </a:xfrm>
            <a:custGeom>
              <a:rect b="b" l="l" r="r" t="t"/>
              <a:pathLst>
                <a:path extrusionOk="0" h="635" w="120000">
                  <a:moveTo>
                    <a:pt x="0" y="0"/>
                  </a:move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5" name="Google Shape;165;p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213877" y="5914782"/>
              <a:ext cx="2320" cy="125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213877" y="5749533"/>
              <a:ext cx="93023" cy="2480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8"/>
            <p:cNvSpPr/>
            <p:nvPr/>
          </p:nvSpPr>
          <p:spPr>
            <a:xfrm>
              <a:off x="8165969" y="5782211"/>
              <a:ext cx="635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8" name="Google Shape;168;p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107119" y="5655824"/>
              <a:ext cx="204214" cy="126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8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036605" y="5001686"/>
              <a:ext cx="519751" cy="286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8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560454" y="5246673"/>
              <a:ext cx="339355" cy="1453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8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7560454" y="5251148"/>
              <a:ext cx="248048" cy="930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8"/>
            <p:cNvSpPr/>
            <p:nvPr/>
          </p:nvSpPr>
          <p:spPr>
            <a:xfrm>
              <a:off x="7902225" y="5246929"/>
              <a:ext cx="0" cy="635"/>
            </a:xfrm>
            <a:custGeom>
              <a:rect b="b" l="l" r="r" t="t"/>
              <a:pathLst>
                <a:path extrusionOk="0" h="635" w="120000">
                  <a:moveTo>
                    <a:pt x="0" y="0"/>
                  </a:move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3" name="Google Shape;173;p8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7775832" y="5246674"/>
              <a:ext cx="126393" cy="2042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8"/>
            <p:cNvSpPr/>
            <p:nvPr/>
          </p:nvSpPr>
          <p:spPr>
            <a:xfrm>
              <a:off x="7623626" y="5501691"/>
              <a:ext cx="433070" cy="433070"/>
            </a:xfrm>
            <a:custGeom>
              <a:rect b="b" l="l" r="r" t="t"/>
              <a:pathLst>
                <a:path extrusionOk="0" h="433070" w="433070">
                  <a:moveTo>
                    <a:pt x="232280" y="199262"/>
                  </a:moveTo>
                  <a:lnTo>
                    <a:pt x="104575" y="199262"/>
                  </a:lnTo>
                  <a:lnTo>
                    <a:pt x="84761" y="234805"/>
                  </a:lnTo>
                  <a:lnTo>
                    <a:pt x="64164" y="275027"/>
                  </a:lnTo>
                  <a:lnTo>
                    <a:pt x="43797" y="319183"/>
                  </a:lnTo>
                  <a:lnTo>
                    <a:pt x="24677" y="366526"/>
                  </a:lnTo>
                  <a:lnTo>
                    <a:pt x="0" y="432718"/>
                  </a:lnTo>
                  <a:lnTo>
                    <a:pt x="66198" y="408034"/>
                  </a:lnTo>
                  <a:lnTo>
                    <a:pt x="113542" y="388922"/>
                  </a:lnTo>
                  <a:lnTo>
                    <a:pt x="157697" y="368560"/>
                  </a:lnTo>
                  <a:lnTo>
                    <a:pt x="197920" y="347966"/>
                  </a:lnTo>
                  <a:lnTo>
                    <a:pt x="233462" y="328156"/>
                  </a:lnTo>
                  <a:lnTo>
                    <a:pt x="325633" y="328156"/>
                  </a:lnTo>
                  <a:lnTo>
                    <a:pt x="341422" y="315751"/>
                  </a:lnTo>
                  <a:lnTo>
                    <a:pt x="375227" y="287737"/>
                  </a:lnTo>
                  <a:lnTo>
                    <a:pt x="388890" y="273316"/>
                  </a:lnTo>
                  <a:lnTo>
                    <a:pt x="418224" y="273316"/>
                  </a:lnTo>
                  <a:lnTo>
                    <a:pt x="408784" y="233262"/>
                  </a:lnTo>
                  <a:lnTo>
                    <a:pt x="337014" y="233262"/>
                  </a:lnTo>
                  <a:lnTo>
                    <a:pt x="346067" y="208520"/>
                  </a:lnTo>
                  <a:lnTo>
                    <a:pt x="251669" y="208520"/>
                  </a:lnTo>
                  <a:lnTo>
                    <a:pt x="232642" y="200078"/>
                  </a:lnTo>
                  <a:lnTo>
                    <a:pt x="232280" y="199262"/>
                  </a:lnTo>
                  <a:close/>
                </a:path>
                <a:path extrusionOk="0" h="433070" w="433070">
                  <a:moveTo>
                    <a:pt x="325633" y="328156"/>
                  </a:moveTo>
                  <a:lnTo>
                    <a:pt x="233462" y="328156"/>
                  </a:lnTo>
                  <a:lnTo>
                    <a:pt x="200958" y="416983"/>
                  </a:lnTo>
                  <a:lnTo>
                    <a:pt x="284230" y="360009"/>
                  </a:lnTo>
                  <a:lnTo>
                    <a:pt x="305186" y="344220"/>
                  </a:lnTo>
                  <a:lnTo>
                    <a:pt x="325633" y="328156"/>
                  </a:lnTo>
                  <a:close/>
                </a:path>
                <a:path extrusionOk="0" h="433070" w="433070">
                  <a:moveTo>
                    <a:pt x="418224" y="273316"/>
                  </a:moveTo>
                  <a:lnTo>
                    <a:pt x="388890" y="273316"/>
                  </a:lnTo>
                  <a:lnTo>
                    <a:pt x="432725" y="334840"/>
                  </a:lnTo>
                  <a:lnTo>
                    <a:pt x="418224" y="273316"/>
                  </a:lnTo>
                  <a:close/>
                </a:path>
                <a:path extrusionOk="0" h="433070" w="433070">
                  <a:moveTo>
                    <a:pt x="395040" y="174952"/>
                  </a:moveTo>
                  <a:lnTo>
                    <a:pt x="384393" y="186178"/>
                  </a:lnTo>
                  <a:lnTo>
                    <a:pt x="368741" y="202107"/>
                  </a:lnTo>
                  <a:lnTo>
                    <a:pt x="351732" y="219036"/>
                  </a:lnTo>
                  <a:lnTo>
                    <a:pt x="337014" y="233262"/>
                  </a:lnTo>
                  <a:lnTo>
                    <a:pt x="408784" y="233262"/>
                  </a:lnTo>
                  <a:lnTo>
                    <a:pt x="395040" y="174952"/>
                  </a:lnTo>
                  <a:close/>
                </a:path>
                <a:path extrusionOk="0" h="433070" w="433070">
                  <a:moveTo>
                    <a:pt x="97898" y="0"/>
                  </a:moveTo>
                  <a:lnTo>
                    <a:pt x="159416" y="43835"/>
                  </a:lnTo>
                  <a:lnTo>
                    <a:pt x="144989" y="57495"/>
                  </a:lnTo>
                  <a:lnTo>
                    <a:pt x="116971" y="91300"/>
                  </a:lnTo>
                  <a:lnTo>
                    <a:pt x="88499" y="127537"/>
                  </a:lnTo>
                  <a:lnTo>
                    <a:pt x="72709" y="148494"/>
                  </a:lnTo>
                  <a:lnTo>
                    <a:pt x="15735" y="231759"/>
                  </a:lnTo>
                  <a:lnTo>
                    <a:pt x="104575" y="199262"/>
                  </a:lnTo>
                  <a:lnTo>
                    <a:pt x="232280" y="199262"/>
                  </a:lnTo>
                  <a:lnTo>
                    <a:pt x="224200" y="181051"/>
                  </a:lnTo>
                  <a:lnTo>
                    <a:pt x="227238" y="152335"/>
                  </a:lnTo>
                  <a:lnTo>
                    <a:pt x="242651" y="114824"/>
                  </a:lnTo>
                  <a:lnTo>
                    <a:pt x="254723" y="95711"/>
                  </a:lnTo>
                  <a:lnTo>
                    <a:pt x="199455" y="95711"/>
                  </a:lnTo>
                  <a:lnTo>
                    <a:pt x="213683" y="80992"/>
                  </a:lnTo>
                  <a:lnTo>
                    <a:pt x="230614" y="63984"/>
                  </a:lnTo>
                  <a:lnTo>
                    <a:pt x="246545" y="48332"/>
                  </a:lnTo>
                  <a:lnTo>
                    <a:pt x="257773" y="37685"/>
                  </a:lnTo>
                  <a:lnTo>
                    <a:pt x="97898" y="0"/>
                  </a:lnTo>
                  <a:close/>
                </a:path>
                <a:path extrusionOk="0" h="433070" w="433070">
                  <a:moveTo>
                    <a:pt x="363312" y="161391"/>
                  </a:moveTo>
                  <a:lnTo>
                    <a:pt x="317899" y="190072"/>
                  </a:lnTo>
                  <a:lnTo>
                    <a:pt x="280386" y="205483"/>
                  </a:lnTo>
                  <a:lnTo>
                    <a:pt x="251669" y="208520"/>
                  </a:lnTo>
                  <a:lnTo>
                    <a:pt x="346067" y="208520"/>
                  </a:lnTo>
                  <a:lnTo>
                    <a:pt x="363312" y="161391"/>
                  </a:lnTo>
                  <a:close/>
                </a:path>
                <a:path extrusionOk="0" h="433070" w="433070">
                  <a:moveTo>
                    <a:pt x="271334" y="69413"/>
                  </a:moveTo>
                  <a:lnTo>
                    <a:pt x="199455" y="95711"/>
                  </a:lnTo>
                  <a:lnTo>
                    <a:pt x="254723" y="95711"/>
                  </a:lnTo>
                  <a:lnTo>
                    <a:pt x="271334" y="69413"/>
                  </a:lnTo>
                  <a:close/>
                </a:path>
              </a:pathLst>
            </a:custGeom>
            <a:solidFill>
              <a:srgbClr val="96F8F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5" name="Google Shape;175;p8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7721497" y="5501691"/>
              <a:ext cx="334853" cy="334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8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7639369" y="5617010"/>
              <a:ext cx="128027" cy="242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8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7793328" y="5859837"/>
              <a:ext cx="8803" cy="44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8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7717924" y="5798763"/>
              <a:ext cx="124433" cy="999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8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7623625" y="5855543"/>
              <a:ext cx="121358" cy="78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8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623625" y="5788402"/>
              <a:ext cx="201721" cy="146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8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824585" y="5840874"/>
              <a:ext cx="92545" cy="7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8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8083964" y="5307576"/>
              <a:ext cx="194157" cy="1913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8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8072392" y="5358218"/>
              <a:ext cx="25633" cy="401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8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182786" y="5498775"/>
              <a:ext cx="692" cy="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8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222008" y="5191758"/>
              <a:ext cx="176711" cy="176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8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8298008" y="5190899"/>
              <a:ext cx="14406" cy="5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8"/>
            <p:cNvSpPr/>
            <p:nvPr/>
          </p:nvSpPr>
          <p:spPr>
            <a:xfrm>
              <a:off x="8082388" y="5172425"/>
              <a:ext cx="326390" cy="308610"/>
            </a:xfrm>
            <a:custGeom>
              <a:rect b="b" l="l" r="r" t="t"/>
              <a:pathLst>
                <a:path extrusionOk="0" h="308610" w="326390">
                  <a:moveTo>
                    <a:pt x="96646" y="116419"/>
                  </a:moveTo>
                  <a:lnTo>
                    <a:pt x="57340" y="128672"/>
                  </a:lnTo>
                  <a:lnTo>
                    <a:pt x="0" y="177071"/>
                  </a:lnTo>
                  <a:lnTo>
                    <a:pt x="110754" y="308285"/>
                  </a:lnTo>
                  <a:lnTo>
                    <a:pt x="137018" y="286121"/>
                  </a:lnTo>
                  <a:lnTo>
                    <a:pt x="114847" y="259865"/>
                  </a:lnTo>
                  <a:lnTo>
                    <a:pt x="144068" y="234889"/>
                  </a:lnTo>
                  <a:lnTo>
                    <a:pt x="197715" y="234889"/>
                  </a:lnTo>
                  <a:lnTo>
                    <a:pt x="199134" y="233691"/>
                  </a:lnTo>
                  <a:lnTo>
                    <a:pt x="92760" y="233691"/>
                  </a:lnTo>
                  <a:lnTo>
                    <a:pt x="48426" y="181171"/>
                  </a:lnTo>
                  <a:lnTo>
                    <a:pt x="78292" y="155967"/>
                  </a:lnTo>
                  <a:lnTo>
                    <a:pt x="82253" y="153792"/>
                  </a:lnTo>
                  <a:lnTo>
                    <a:pt x="90918" y="151188"/>
                  </a:lnTo>
                  <a:lnTo>
                    <a:pt x="95274" y="150717"/>
                  </a:lnTo>
                  <a:lnTo>
                    <a:pt x="156392" y="150717"/>
                  </a:lnTo>
                  <a:lnTo>
                    <a:pt x="156237" y="150392"/>
                  </a:lnTo>
                  <a:lnTo>
                    <a:pt x="125368" y="122604"/>
                  </a:lnTo>
                  <a:lnTo>
                    <a:pt x="108461" y="117417"/>
                  </a:lnTo>
                  <a:lnTo>
                    <a:pt x="96646" y="116419"/>
                  </a:lnTo>
                  <a:close/>
                </a:path>
                <a:path extrusionOk="0" h="308610" w="326390">
                  <a:moveTo>
                    <a:pt x="197715" y="234889"/>
                  </a:moveTo>
                  <a:lnTo>
                    <a:pt x="144068" y="234889"/>
                  </a:lnTo>
                  <a:lnTo>
                    <a:pt x="177826" y="251678"/>
                  </a:lnTo>
                  <a:lnTo>
                    <a:pt x="197715" y="234889"/>
                  </a:lnTo>
                  <a:close/>
                </a:path>
                <a:path extrusionOk="0" h="308610" w="326390">
                  <a:moveTo>
                    <a:pt x="156392" y="150717"/>
                  </a:moveTo>
                  <a:lnTo>
                    <a:pt x="95274" y="150717"/>
                  </a:lnTo>
                  <a:lnTo>
                    <a:pt x="104050" y="151458"/>
                  </a:lnTo>
                  <a:lnTo>
                    <a:pt x="108274" y="152670"/>
                  </a:lnTo>
                  <a:lnTo>
                    <a:pt x="131394" y="183851"/>
                  </a:lnTo>
                  <a:lnTo>
                    <a:pt x="130646" y="192627"/>
                  </a:lnTo>
                  <a:lnTo>
                    <a:pt x="129454" y="196845"/>
                  </a:lnTo>
                  <a:lnTo>
                    <a:pt x="125430" y="204948"/>
                  </a:lnTo>
                  <a:lnTo>
                    <a:pt x="122618" y="208487"/>
                  </a:lnTo>
                  <a:lnTo>
                    <a:pt x="92760" y="233691"/>
                  </a:lnTo>
                  <a:lnTo>
                    <a:pt x="199134" y="233691"/>
                  </a:lnTo>
                  <a:lnTo>
                    <a:pt x="205731" y="228123"/>
                  </a:lnTo>
                  <a:lnTo>
                    <a:pt x="162221" y="206091"/>
                  </a:lnTo>
                  <a:lnTo>
                    <a:pt x="163994" y="200522"/>
                  </a:lnTo>
                  <a:lnTo>
                    <a:pt x="165040" y="194829"/>
                  </a:lnTo>
                  <a:lnTo>
                    <a:pt x="165684" y="183207"/>
                  </a:lnTo>
                  <a:lnTo>
                    <a:pt x="165311" y="177909"/>
                  </a:lnTo>
                  <a:lnTo>
                    <a:pt x="165195" y="177071"/>
                  </a:lnTo>
                  <a:lnTo>
                    <a:pt x="162988" y="166232"/>
                  </a:lnTo>
                  <a:lnTo>
                    <a:pt x="161189" y="160843"/>
                  </a:lnTo>
                  <a:lnTo>
                    <a:pt x="156392" y="150717"/>
                  </a:lnTo>
                  <a:close/>
                </a:path>
                <a:path extrusionOk="0" h="308610" w="326390">
                  <a:moveTo>
                    <a:pt x="239128" y="0"/>
                  </a:moveTo>
                  <a:lnTo>
                    <a:pt x="201140" y="8177"/>
                  </a:lnTo>
                  <a:lnTo>
                    <a:pt x="169833" y="31970"/>
                  </a:lnTo>
                  <a:lnTo>
                    <a:pt x="152497" y="66192"/>
                  </a:lnTo>
                  <a:lnTo>
                    <a:pt x="149616" y="88923"/>
                  </a:lnTo>
                  <a:lnTo>
                    <a:pt x="149935" y="96514"/>
                  </a:lnTo>
                  <a:lnTo>
                    <a:pt x="161342" y="133236"/>
                  </a:lnTo>
                  <a:lnTo>
                    <a:pt x="194940" y="166488"/>
                  </a:lnTo>
                  <a:lnTo>
                    <a:pt x="238927" y="177909"/>
                  </a:lnTo>
                  <a:lnTo>
                    <a:pt x="246511" y="177583"/>
                  </a:lnTo>
                  <a:lnTo>
                    <a:pt x="283164" y="166232"/>
                  </a:lnTo>
                  <a:lnTo>
                    <a:pt x="308521" y="143757"/>
                  </a:lnTo>
                  <a:lnTo>
                    <a:pt x="240964" y="143757"/>
                  </a:lnTo>
                  <a:lnTo>
                    <a:pt x="227015" y="142572"/>
                  </a:lnTo>
                  <a:lnTo>
                    <a:pt x="192100" y="118407"/>
                  </a:lnTo>
                  <a:lnTo>
                    <a:pt x="183678" y="91222"/>
                  </a:lnTo>
                  <a:lnTo>
                    <a:pt x="184904" y="77336"/>
                  </a:lnTo>
                  <a:lnTo>
                    <a:pt x="209270" y="42276"/>
                  </a:lnTo>
                  <a:lnTo>
                    <a:pt x="237189" y="33709"/>
                  </a:lnTo>
                  <a:lnTo>
                    <a:pt x="244389" y="33709"/>
                  </a:lnTo>
                  <a:lnTo>
                    <a:pt x="239128" y="0"/>
                  </a:lnTo>
                  <a:close/>
                </a:path>
                <a:path extrusionOk="0" h="308610" w="326390">
                  <a:moveTo>
                    <a:pt x="293110" y="92164"/>
                  </a:moveTo>
                  <a:lnTo>
                    <a:pt x="268093" y="135369"/>
                  </a:lnTo>
                  <a:lnTo>
                    <a:pt x="240964" y="143757"/>
                  </a:lnTo>
                  <a:lnTo>
                    <a:pt x="308521" y="143757"/>
                  </a:lnTo>
                  <a:lnTo>
                    <a:pt x="326327" y="103302"/>
                  </a:lnTo>
                  <a:lnTo>
                    <a:pt x="293110" y="92164"/>
                  </a:lnTo>
                  <a:close/>
                </a:path>
                <a:path extrusionOk="0" h="308610" w="326390">
                  <a:moveTo>
                    <a:pt x="244389" y="33709"/>
                  </a:moveTo>
                  <a:lnTo>
                    <a:pt x="237189" y="33709"/>
                  </a:lnTo>
                  <a:lnTo>
                    <a:pt x="244531" y="34616"/>
                  </a:lnTo>
                  <a:lnTo>
                    <a:pt x="244389" y="33709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7067841" y="8932107"/>
              <a:ext cx="5969000" cy="0"/>
            </a:xfrm>
            <a:custGeom>
              <a:rect b="b" l="l" r="r" t="t"/>
              <a:pathLst>
                <a:path extrusionOk="0" h="120000" w="5969000">
                  <a:moveTo>
                    <a:pt x="0" y="0"/>
                  </a:moveTo>
                  <a:lnTo>
                    <a:pt x="5968397" y="0"/>
                  </a:lnTo>
                </a:path>
              </a:pathLst>
            </a:custGeom>
            <a:noFill/>
            <a:ln cap="flat" cmpd="sng" w="34625">
              <a:solidFill>
                <a:srgbClr val="10DDA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8"/>
          <p:cNvSpPr txBox="1"/>
          <p:nvPr/>
        </p:nvSpPr>
        <p:spPr>
          <a:xfrm>
            <a:off x="7832821" y="11785572"/>
            <a:ext cx="4438650" cy="1383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15570" lvl="0" marL="127635" marR="5080" rtl="0" algn="l">
              <a:lnSpc>
                <a:spcPct val="148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https://retirement.capital  </a:t>
            </a:r>
            <a:r>
              <a:rPr b="0" i="0" lang="en-GB" sz="3000" u="sng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  <a:hlinkClick r:id="rId2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info@retirement.capital</a:t>
            </a:r>
            <a:endParaRPr b="0" i="0" sz="3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0" name="Google Shape;190;p8"/>
          <p:cNvSpPr txBox="1"/>
          <p:nvPr>
            <p:ph idx="1" type="body"/>
          </p:nvPr>
        </p:nvSpPr>
        <p:spPr>
          <a:xfrm>
            <a:off x="4718050" y="5377589"/>
            <a:ext cx="12420599" cy="4871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120459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Capital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7909"/>
              </a:spcBef>
              <a:spcAft>
                <a:spcPts val="0"/>
              </a:spcAft>
              <a:buSzPts val="1400"/>
              <a:buNone/>
            </a:pPr>
            <a:r>
              <a:rPr lang="en-GB" sz="7600">
                <a:latin typeface="Arial"/>
                <a:ea typeface="Arial"/>
                <a:cs typeface="Arial"/>
                <a:sym typeface="Arial"/>
              </a:rPr>
              <a:t>            Why Now</a:t>
            </a:r>
            <a:endParaRPr sz="7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7350">
              <a:latin typeface="Arial"/>
              <a:ea typeface="Arial"/>
              <a:cs typeface="Arial"/>
              <a:sym typeface="Arial"/>
            </a:endParaRPr>
          </a:p>
          <a:p>
            <a:pPr indent="-638173" lvl="0" marL="2078354" marR="1939925" rtl="0" algn="l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-GB" sz="4550">
                <a:latin typeface="Arial"/>
                <a:ea typeface="Arial"/>
                <a:cs typeface="Arial"/>
                <a:sym typeface="Arial"/>
              </a:rPr>
              <a:t>"A game changer for pensions”</a:t>
            </a:r>
            <a:endParaRPr i="1" sz="45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/>
          <p:nvPr/>
        </p:nvSpPr>
        <p:spPr>
          <a:xfrm>
            <a:off x="674451" y="1189140"/>
            <a:ext cx="121285" cy="424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b="0" i="0" sz="2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6" name="Google Shape;19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8" y="-10375"/>
            <a:ext cx="20104080" cy="150780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" name="Google Shape;197;p9"/>
          <p:cNvGrpSpPr/>
          <p:nvPr/>
        </p:nvGrpSpPr>
        <p:grpSpPr>
          <a:xfrm>
            <a:off x="7560454" y="5001686"/>
            <a:ext cx="995902" cy="995897"/>
            <a:chOff x="7560454" y="5001686"/>
            <a:chExt cx="995902" cy="995897"/>
          </a:xfrm>
        </p:grpSpPr>
        <p:pic>
          <p:nvPicPr>
            <p:cNvPr id="198" name="Google Shape;198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886926" y="5143746"/>
              <a:ext cx="244226" cy="3436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098468" y="5487361"/>
              <a:ext cx="319637" cy="184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886580" y="5412200"/>
              <a:ext cx="315834" cy="259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107119" y="5655823"/>
              <a:ext cx="204214" cy="341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9"/>
            <p:cNvSpPr/>
            <p:nvPr/>
          </p:nvSpPr>
          <p:spPr>
            <a:xfrm>
              <a:off x="8213875" y="5914792"/>
              <a:ext cx="0" cy="635"/>
            </a:xfrm>
            <a:custGeom>
              <a:rect b="b" l="l" r="r" t="t"/>
              <a:pathLst>
                <a:path extrusionOk="0" h="635" w="120000">
                  <a:moveTo>
                    <a:pt x="0" y="0"/>
                  </a:move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3" name="Google Shape;203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213877" y="5914782"/>
              <a:ext cx="2320" cy="125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213877" y="5749533"/>
              <a:ext cx="93023" cy="2480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9"/>
            <p:cNvSpPr/>
            <p:nvPr/>
          </p:nvSpPr>
          <p:spPr>
            <a:xfrm>
              <a:off x="8165969" y="5782211"/>
              <a:ext cx="635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6" name="Google Shape;206;p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107119" y="5655824"/>
              <a:ext cx="204214" cy="126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036605" y="5001686"/>
              <a:ext cx="519751" cy="286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560454" y="5246673"/>
              <a:ext cx="339355" cy="1453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9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7560454" y="5251148"/>
              <a:ext cx="248048" cy="930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9"/>
            <p:cNvSpPr/>
            <p:nvPr/>
          </p:nvSpPr>
          <p:spPr>
            <a:xfrm>
              <a:off x="7902225" y="5246929"/>
              <a:ext cx="0" cy="635"/>
            </a:xfrm>
            <a:custGeom>
              <a:rect b="b" l="l" r="r" t="t"/>
              <a:pathLst>
                <a:path extrusionOk="0" h="635" w="120000">
                  <a:moveTo>
                    <a:pt x="0" y="0"/>
                  </a:move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1" name="Google Shape;211;p9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7775832" y="5246674"/>
              <a:ext cx="126393" cy="2042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9"/>
            <p:cNvSpPr/>
            <p:nvPr/>
          </p:nvSpPr>
          <p:spPr>
            <a:xfrm>
              <a:off x="7623626" y="5501691"/>
              <a:ext cx="433070" cy="433070"/>
            </a:xfrm>
            <a:custGeom>
              <a:rect b="b" l="l" r="r" t="t"/>
              <a:pathLst>
                <a:path extrusionOk="0" h="433070" w="433070">
                  <a:moveTo>
                    <a:pt x="232280" y="199262"/>
                  </a:moveTo>
                  <a:lnTo>
                    <a:pt x="104575" y="199262"/>
                  </a:lnTo>
                  <a:lnTo>
                    <a:pt x="84761" y="234805"/>
                  </a:lnTo>
                  <a:lnTo>
                    <a:pt x="64164" y="275027"/>
                  </a:lnTo>
                  <a:lnTo>
                    <a:pt x="43797" y="319183"/>
                  </a:lnTo>
                  <a:lnTo>
                    <a:pt x="24677" y="366526"/>
                  </a:lnTo>
                  <a:lnTo>
                    <a:pt x="0" y="432718"/>
                  </a:lnTo>
                  <a:lnTo>
                    <a:pt x="66198" y="408034"/>
                  </a:lnTo>
                  <a:lnTo>
                    <a:pt x="113542" y="388922"/>
                  </a:lnTo>
                  <a:lnTo>
                    <a:pt x="157697" y="368560"/>
                  </a:lnTo>
                  <a:lnTo>
                    <a:pt x="197920" y="347966"/>
                  </a:lnTo>
                  <a:lnTo>
                    <a:pt x="233462" y="328156"/>
                  </a:lnTo>
                  <a:lnTo>
                    <a:pt x="325633" y="328156"/>
                  </a:lnTo>
                  <a:lnTo>
                    <a:pt x="341422" y="315751"/>
                  </a:lnTo>
                  <a:lnTo>
                    <a:pt x="375227" y="287737"/>
                  </a:lnTo>
                  <a:lnTo>
                    <a:pt x="388890" y="273316"/>
                  </a:lnTo>
                  <a:lnTo>
                    <a:pt x="418224" y="273316"/>
                  </a:lnTo>
                  <a:lnTo>
                    <a:pt x="408784" y="233262"/>
                  </a:lnTo>
                  <a:lnTo>
                    <a:pt x="337014" y="233262"/>
                  </a:lnTo>
                  <a:lnTo>
                    <a:pt x="346067" y="208520"/>
                  </a:lnTo>
                  <a:lnTo>
                    <a:pt x="251669" y="208520"/>
                  </a:lnTo>
                  <a:lnTo>
                    <a:pt x="232642" y="200078"/>
                  </a:lnTo>
                  <a:lnTo>
                    <a:pt x="232280" y="199262"/>
                  </a:lnTo>
                  <a:close/>
                </a:path>
                <a:path extrusionOk="0" h="433070" w="433070">
                  <a:moveTo>
                    <a:pt x="325633" y="328156"/>
                  </a:moveTo>
                  <a:lnTo>
                    <a:pt x="233462" y="328156"/>
                  </a:lnTo>
                  <a:lnTo>
                    <a:pt x="200958" y="416983"/>
                  </a:lnTo>
                  <a:lnTo>
                    <a:pt x="284230" y="360009"/>
                  </a:lnTo>
                  <a:lnTo>
                    <a:pt x="305186" y="344220"/>
                  </a:lnTo>
                  <a:lnTo>
                    <a:pt x="325633" y="328156"/>
                  </a:lnTo>
                  <a:close/>
                </a:path>
                <a:path extrusionOk="0" h="433070" w="433070">
                  <a:moveTo>
                    <a:pt x="418224" y="273316"/>
                  </a:moveTo>
                  <a:lnTo>
                    <a:pt x="388890" y="273316"/>
                  </a:lnTo>
                  <a:lnTo>
                    <a:pt x="432725" y="334840"/>
                  </a:lnTo>
                  <a:lnTo>
                    <a:pt x="418224" y="273316"/>
                  </a:lnTo>
                  <a:close/>
                </a:path>
                <a:path extrusionOk="0" h="433070" w="433070">
                  <a:moveTo>
                    <a:pt x="395040" y="174952"/>
                  </a:moveTo>
                  <a:lnTo>
                    <a:pt x="384393" y="186178"/>
                  </a:lnTo>
                  <a:lnTo>
                    <a:pt x="368741" y="202107"/>
                  </a:lnTo>
                  <a:lnTo>
                    <a:pt x="351732" y="219036"/>
                  </a:lnTo>
                  <a:lnTo>
                    <a:pt x="337014" y="233262"/>
                  </a:lnTo>
                  <a:lnTo>
                    <a:pt x="408784" y="233262"/>
                  </a:lnTo>
                  <a:lnTo>
                    <a:pt x="395040" y="174952"/>
                  </a:lnTo>
                  <a:close/>
                </a:path>
                <a:path extrusionOk="0" h="433070" w="433070">
                  <a:moveTo>
                    <a:pt x="97898" y="0"/>
                  </a:moveTo>
                  <a:lnTo>
                    <a:pt x="159416" y="43835"/>
                  </a:lnTo>
                  <a:lnTo>
                    <a:pt x="144989" y="57495"/>
                  </a:lnTo>
                  <a:lnTo>
                    <a:pt x="116971" y="91300"/>
                  </a:lnTo>
                  <a:lnTo>
                    <a:pt x="88499" y="127537"/>
                  </a:lnTo>
                  <a:lnTo>
                    <a:pt x="72709" y="148494"/>
                  </a:lnTo>
                  <a:lnTo>
                    <a:pt x="15735" y="231759"/>
                  </a:lnTo>
                  <a:lnTo>
                    <a:pt x="104575" y="199262"/>
                  </a:lnTo>
                  <a:lnTo>
                    <a:pt x="232280" y="199262"/>
                  </a:lnTo>
                  <a:lnTo>
                    <a:pt x="224200" y="181051"/>
                  </a:lnTo>
                  <a:lnTo>
                    <a:pt x="227238" y="152335"/>
                  </a:lnTo>
                  <a:lnTo>
                    <a:pt x="242651" y="114824"/>
                  </a:lnTo>
                  <a:lnTo>
                    <a:pt x="254723" y="95711"/>
                  </a:lnTo>
                  <a:lnTo>
                    <a:pt x="199455" y="95711"/>
                  </a:lnTo>
                  <a:lnTo>
                    <a:pt x="213683" y="80992"/>
                  </a:lnTo>
                  <a:lnTo>
                    <a:pt x="230614" y="63984"/>
                  </a:lnTo>
                  <a:lnTo>
                    <a:pt x="246545" y="48332"/>
                  </a:lnTo>
                  <a:lnTo>
                    <a:pt x="257773" y="37685"/>
                  </a:lnTo>
                  <a:lnTo>
                    <a:pt x="97898" y="0"/>
                  </a:lnTo>
                  <a:close/>
                </a:path>
                <a:path extrusionOk="0" h="433070" w="433070">
                  <a:moveTo>
                    <a:pt x="363312" y="161391"/>
                  </a:moveTo>
                  <a:lnTo>
                    <a:pt x="317899" y="190072"/>
                  </a:lnTo>
                  <a:lnTo>
                    <a:pt x="280386" y="205483"/>
                  </a:lnTo>
                  <a:lnTo>
                    <a:pt x="251669" y="208520"/>
                  </a:lnTo>
                  <a:lnTo>
                    <a:pt x="346067" y="208520"/>
                  </a:lnTo>
                  <a:lnTo>
                    <a:pt x="363312" y="161391"/>
                  </a:lnTo>
                  <a:close/>
                </a:path>
                <a:path extrusionOk="0" h="433070" w="433070">
                  <a:moveTo>
                    <a:pt x="271334" y="69413"/>
                  </a:moveTo>
                  <a:lnTo>
                    <a:pt x="199455" y="95711"/>
                  </a:lnTo>
                  <a:lnTo>
                    <a:pt x="254723" y="95711"/>
                  </a:lnTo>
                  <a:lnTo>
                    <a:pt x="271334" y="69413"/>
                  </a:lnTo>
                  <a:close/>
                </a:path>
              </a:pathLst>
            </a:custGeom>
            <a:solidFill>
              <a:srgbClr val="96F8F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3" name="Google Shape;213;p9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7721497" y="5501691"/>
              <a:ext cx="334853" cy="334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9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7639369" y="5617010"/>
              <a:ext cx="128027" cy="242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9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7793328" y="5859837"/>
              <a:ext cx="8803" cy="44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9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7717924" y="5798763"/>
              <a:ext cx="124433" cy="999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9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7623625" y="5855543"/>
              <a:ext cx="121358" cy="78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9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623625" y="5788402"/>
              <a:ext cx="201721" cy="146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9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824585" y="5840874"/>
              <a:ext cx="92545" cy="7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9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8083964" y="5307576"/>
              <a:ext cx="194157" cy="1913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9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8072392" y="5358218"/>
              <a:ext cx="25633" cy="401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9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182786" y="5498775"/>
              <a:ext cx="692" cy="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9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222008" y="5191758"/>
              <a:ext cx="176711" cy="176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9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8298008" y="5190899"/>
              <a:ext cx="14406" cy="5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9"/>
            <p:cNvSpPr/>
            <p:nvPr/>
          </p:nvSpPr>
          <p:spPr>
            <a:xfrm>
              <a:off x="8082388" y="5172425"/>
              <a:ext cx="326390" cy="308610"/>
            </a:xfrm>
            <a:custGeom>
              <a:rect b="b" l="l" r="r" t="t"/>
              <a:pathLst>
                <a:path extrusionOk="0" h="308610" w="326390">
                  <a:moveTo>
                    <a:pt x="96646" y="116419"/>
                  </a:moveTo>
                  <a:lnTo>
                    <a:pt x="57340" y="128672"/>
                  </a:lnTo>
                  <a:lnTo>
                    <a:pt x="0" y="177071"/>
                  </a:lnTo>
                  <a:lnTo>
                    <a:pt x="110754" y="308285"/>
                  </a:lnTo>
                  <a:lnTo>
                    <a:pt x="137018" y="286121"/>
                  </a:lnTo>
                  <a:lnTo>
                    <a:pt x="114847" y="259865"/>
                  </a:lnTo>
                  <a:lnTo>
                    <a:pt x="144068" y="234889"/>
                  </a:lnTo>
                  <a:lnTo>
                    <a:pt x="197715" y="234889"/>
                  </a:lnTo>
                  <a:lnTo>
                    <a:pt x="199134" y="233691"/>
                  </a:lnTo>
                  <a:lnTo>
                    <a:pt x="92760" y="233691"/>
                  </a:lnTo>
                  <a:lnTo>
                    <a:pt x="48426" y="181171"/>
                  </a:lnTo>
                  <a:lnTo>
                    <a:pt x="78292" y="155967"/>
                  </a:lnTo>
                  <a:lnTo>
                    <a:pt x="82253" y="153792"/>
                  </a:lnTo>
                  <a:lnTo>
                    <a:pt x="90918" y="151188"/>
                  </a:lnTo>
                  <a:lnTo>
                    <a:pt x="95274" y="150717"/>
                  </a:lnTo>
                  <a:lnTo>
                    <a:pt x="156392" y="150717"/>
                  </a:lnTo>
                  <a:lnTo>
                    <a:pt x="156237" y="150392"/>
                  </a:lnTo>
                  <a:lnTo>
                    <a:pt x="125368" y="122604"/>
                  </a:lnTo>
                  <a:lnTo>
                    <a:pt x="108461" y="117417"/>
                  </a:lnTo>
                  <a:lnTo>
                    <a:pt x="96646" y="116419"/>
                  </a:lnTo>
                  <a:close/>
                </a:path>
                <a:path extrusionOk="0" h="308610" w="326390">
                  <a:moveTo>
                    <a:pt x="197715" y="234889"/>
                  </a:moveTo>
                  <a:lnTo>
                    <a:pt x="144068" y="234889"/>
                  </a:lnTo>
                  <a:lnTo>
                    <a:pt x="177826" y="251678"/>
                  </a:lnTo>
                  <a:lnTo>
                    <a:pt x="197715" y="234889"/>
                  </a:lnTo>
                  <a:close/>
                </a:path>
                <a:path extrusionOk="0" h="308610" w="326390">
                  <a:moveTo>
                    <a:pt x="156392" y="150717"/>
                  </a:moveTo>
                  <a:lnTo>
                    <a:pt x="95274" y="150717"/>
                  </a:lnTo>
                  <a:lnTo>
                    <a:pt x="104050" y="151458"/>
                  </a:lnTo>
                  <a:lnTo>
                    <a:pt x="108274" y="152670"/>
                  </a:lnTo>
                  <a:lnTo>
                    <a:pt x="131394" y="183851"/>
                  </a:lnTo>
                  <a:lnTo>
                    <a:pt x="130646" y="192627"/>
                  </a:lnTo>
                  <a:lnTo>
                    <a:pt x="129454" y="196845"/>
                  </a:lnTo>
                  <a:lnTo>
                    <a:pt x="125430" y="204948"/>
                  </a:lnTo>
                  <a:lnTo>
                    <a:pt x="122618" y="208487"/>
                  </a:lnTo>
                  <a:lnTo>
                    <a:pt x="92760" y="233691"/>
                  </a:lnTo>
                  <a:lnTo>
                    <a:pt x="199134" y="233691"/>
                  </a:lnTo>
                  <a:lnTo>
                    <a:pt x="205731" y="228123"/>
                  </a:lnTo>
                  <a:lnTo>
                    <a:pt x="162221" y="206091"/>
                  </a:lnTo>
                  <a:lnTo>
                    <a:pt x="163994" y="200522"/>
                  </a:lnTo>
                  <a:lnTo>
                    <a:pt x="165040" y="194829"/>
                  </a:lnTo>
                  <a:lnTo>
                    <a:pt x="165684" y="183207"/>
                  </a:lnTo>
                  <a:lnTo>
                    <a:pt x="165311" y="177909"/>
                  </a:lnTo>
                  <a:lnTo>
                    <a:pt x="165195" y="177071"/>
                  </a:lnTo>
                  <a:lnTo>
                    <a:pt x="162988" y="166232"/>
                  </a:lnTo>
                  <a:lnTo>
                    <a:pt x="161189" y="160843"/>
                  </a:lnTo>
                  <a:lnTo>
                    <a:pt x="156392" y="150717"/>
                  </a:lnTo>
                  <a:close/>
                </a:path>
                <a:path extrusionOk="0" h="308610" w="326390">
                  <a:moveTo>
                    <a:pt x="239128" y="0"/>
                  </a:moveTo>
                  <a:lnTo>
                    <a:pt x="201140" y="8177"/>
                  </a:lnTo>
                  <a:lnTo>
                    <a:pt x="169833" y="31970"/>
                  </a:lnTo>
                  <a:lnTo>
                    <a:pt x="152497" y="66192"/>
                  </a:lnTo>
                  <a:lnTo>
                    <a:pt x="149616" y="88923"/>
                  </a:lnTo>
                  <a:lnTo>
                    <a:pt x="149935" y="96514"/>
                  </a:lnTo>
                  <a:lnTo>
                    <a:pt x="161342" y="133236"/>
                  </a:lnTo>
                  <a:lnTo>
                    <a:pt x="194940" y="166488"/>
                  </a:lnTo>
                  <a:lnTo>
                    <a:pt x="238927" y="177909"/>
                  </a:lnTo>
                  <a:lnTo>
                    <a:pt x="246511" y="177583"/>
                  </a:lnTo>
                  <a:lnTo>
                    <a:pt x="283164" y="166232"/>
                  </a:lnTo>
                  <a:lnTo>
                    <a:pt x="308521" y="143757"/>
                  </a:lnTo>
                  <a:lnTo>
                    <a:pt x="240964" y="143757"/>
                  </a:lnTo>
                  <a:lnTo>
                    <a:pt x="227015" y="142572"/>
                  </a:lnTo>
                  <a:lnTo>
                    <a:pt x="192100" y="118407"/>
                  </a:lnTo>
                  <a:lnTo>
                    <a:pt x="183678" y="91222"/>
                  </a:lnTo>
                  <a:lnTo>
                    <a:pt x="184904" y="77336"/>
                  </a:lnTo>
                  <a:lnTo>
                    <a:pt x="209270" y="42276"/>
                  </a:lnTo>
                  <a:lnTo>
                    <a:pt x="237189" y="33709"/>
                  </a:lnTo>
                  <a:lnTo>
                    <a:pt x="244389" y="33709"/>
                  </a:lnTo>
                  <a:lnTo>
                    <a:pt x="239128" y="0"/>
                  </a:lnTo>
                  <a:close/>
                </a:path>
                <a:path extrusionOk="0" h="308610" w="326390">
                  <a:moveTo>
                    <a:pt x="293110" y="92164"/>
                  </a:moveTo>
                  <a:lnTo>
                    <a:pt x="268093" y="135369"/>
                  </a:lnTo>
                  <a:lnTo>
                    <a:pt x="240964" y="143757"/>
                  </a:lnTo>
                  <a:lnTo>
                    <a:pt x="308521" y="143757"/>
                  </a:lnTo>
                  <a:lnTo>
                    <a:pt x="326327" y="103302"/>
                  </a:lnTo>
                  <a:lnTo>
                    <a:pt x="293110" y="92164"/>
                  </a:lnTo>
                  <a:close/>
                </a:path>
                <a:path extrusionOk="0" h="308610" w="326390">
                  <a:moveTo>
                    <a:pt x="244389" y="33709"/>
                  </a:moveTo>
                  <a:lnTo>
                    <a:pt x="237189" y="33709"/>
                  </a:lnTo>
                  <a:lnTo>
                    <a:pt x="244531" y="34616"/>
                  </a:lnTo>
                  <a:lnTo>
                    <a:pt x="244389" y="33709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" name="Google Shape;226;p9"/>
          <p:cNvSpPr txBox="1"/>
          <p:nvPr/>
        </p:nvSpPr>
        <p:spPr>
          <a:xfrm>
            <a:off x="9061318" y="648183"/>
            <a:ext cx="10267200" cy="117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Unlike other </a:t>
            </a: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SSAS Pension providers…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Retirement Capital aggregates all your investments i.e. property,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Stocks and shares, cash deposits etc..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Added to 1 platform which is centrally managed and administered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Allows investment via a single gateway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Totally cloud based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Totally accessible online and via your mobile phone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Will be scaled throughout the UK in 202</a:t>
            </a: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al user interface, application&#10;&#10;Description automatically generated" id="227" name="Google Shape;227;p9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039380" y="1613955"/>
            <a:ext cx="5242211" cy="11351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"/>
          <p:cNvSpPr txBox="1"/>
          <p:nvPr/>
        </p:nvSpPr>
        <p:spPr>
          <a:xfrm>
            <a:off x="674451" y="1189140"/>
            <a:ext cx="121285" cy="424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b="0" i="0" sz="2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33" name="Google Shape;23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8" y="-10375"/>
            <a:ext cx="20104080" cy="1507806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0"/>
          <p:cNvSpPr txBox="1"/>
          <p:nvPr/>
        </p:nvSpPr>
        <p:spPr>
          <a:xfrm>
            <a:off x="9061318" y="648183"/>
            <a:ext cx="1026712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application&#10;&#10;Description automatically generated" id="235" name="Google Shape;23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2076" y="648176"/>
            <a:ext cx="7317000" cy="1260764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0"/>
          <p:cNvSpPr txBox="1"/>
          <p:nvPr/>
        </p:nvSpPr>
        <p:spPr>
          <a:xfrm>
            <a:off x="10204450" y="3425825"/>
            <a:ext cx="7924800" cy="7786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GB" sz="50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This summer we will be rolling out a series of demonstrations and webinars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GB" sz="50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on adding rocket fuel to your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GB" sz="50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Retirement Capital for a secure and better future.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GB" sz="50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 SSAS consulting team will give nationwide talks with ideas and help.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"/>
          <p:cNvSpPr txBox="1"/>
          <p:nvPr/>
        </p:nvSpPr>
        <p:spPr>
          <a:xfrm>
            <a:off x="674451" y="1189140"/>
            <a:ext cx="121285" cy="424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b="0" i="0" sz="2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42" name="Google Shape;24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788"/>
            <a:ext cx="20104080" cy="1507806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1"/>
          <p:cNvSpPr txBox="1"/>
          <p:nvPr/>
        </p:nvSpPr>
        <p:spPr>
          <a:xfrm>
            <a:off x="9061318" y="648183"/>
            <a:ext cx="1026712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1"/>
          <p:cNvSpPr txBox="1"/>
          <p:nvPr/>
        </p:nvSpPr>
        <p:spPr>
          <a:xfrm>
            <a:off x="6851650" y="1209156"/>
            <a:ext cx="1082040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GB" sz="50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Retirement Capital is a Partnership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application&#10;&#10;Description automatically generated" id="245" name="Google Shape;24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350" y="301625"/>
            <a:ext cx="5143500" cy="1453438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1"/>
          <p:cNvSpPr txBox="1"/>
          <p:nvPr/>
        </p:nvSpPr>
        <p:spPr>
          <a:xfrm>
            <a:off x="6318250" y="3657989"/>
            <a:ext cx="10445424" cy="8279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AutoNum type="arabicPeriod"/>
            </a:pPr>
            <a:r>
              <a:rPr b="1" i="0" lang="en-GB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Registered Administrator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RC Administration Limited</a:t>
            </a:r>
            <a:b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Member of AMPS, Fit and Proper Recognised by HMRC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Regulated Financial Services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RC Financial LLP</a:t>
            </a:r>
            <a:b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FCA Regulated to provide investment services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Fintech Development and Technology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Retirement Capital Applications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Provide full cycle tech delivery to UK customers.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"/>
          <p:cNvSpPr txBox="1"/>
          <p:nvPr/>
        </p:nvSpPr>
        <p:spPr>
          <a:xfrm>
            <a:off x="674451" y="1189140"/>
            <a:ext cx="121285" cy="424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b="0" i="0" sz="2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52" name="Google Shape;25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"/>
            <a:ext cx="20104080" cy="1507806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2"/>
          <p:cNvSpPr txBox="1"/>
          <p:nvPr>
            <p:ph type="title"/>
          </p:nvPr>
        </p:nvSpPr>
        <p:spPr>
          <a:xfrm>
            <a:off x="8762215" y="4649054"/>
            <a:ext cx="3778884" cy="899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Retirement</a:t>
            </a:r>
            <a:endParaRPr/>
          </a:p>
        </p:txBody>
      </p:sp>
      <p:grpSp>
        <p:nvGrpSpPr>
          <p:cNvPr id="254" name="Google Shape;254;p12"/>
          <p:cNvGrpSpPr/>
          <p:nvPr/>
        </p:nvGrpSpPr>
        <p:grpSpPr>
          <a:xfrm>
            <a:off x="7067841" y="5001686"/>
            <a:ext cx="5969000" cy="3930421"/>
            <a:chOff x="7067841" y="5001686"/>
            <a:chExt cx="5969000" cy="3930421"/>
          </a:xfrm>
        </p:grpSpPr>
        <p:pic>
          <p:nvPicPr>
            <p:cNvPr id="255" name="Google Shape;255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886926" y="5143746"/>
              <a:ext cx="244226" cy="3436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098468" y="5487361"/>
              <a:ext cx="319637" cy="184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886580" y="5412200"/>
              <a:ext cx="315834" cy="259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107119" y="5655823"/>
              <a:ext cx="204214" cy="341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12"/>
            <p:cNvSpPr/>
            <p:nvPr/>
          </p:nvSpPr>
          <p:spPr>
            <a:xfrm>
              <a:off x="8213875" y="5914792"/>
              <a:ext cx="0" cy="635"/>
            </a:xfrm>
            <a:custGeom>
              <a:rect b="b" l="l" r="r" t="t"/>
              <a:pathLst>
                <a:path extrusionOk="0" h="635" w="120000">
                  <a:moveTo>
                    <a:pt x="0" y="0"/>
                  </a:move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0" name="Google Shape;260;p1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213877" y="5914782"/>
              <a:ext cx="2320" cy="125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213877" y="5749533"/>
              <a:ext cx="93023" cy="2480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2" name="Google Shape;262;p12"/>
            <p:cNvSpPr/>
            <p:nvPr/>
          </p:nvSpPr>
          <p:spPr>
            <a:xfrm>
              <a:off x="8165969" y="5782211"/>
              <a:ext cx="635" cy="0"/>
            </a:xfrm>
            <a:custGeom>
              <a:rect b="b" l="l" r="r" t="t"/>
              <a:pathLst>
                <a:path extrusionOk="0" h="120000" w="634">
                  <a:moveTo>
                    <a:pt x="0" y="0"/>
                  </a:move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3" name="Google Shape;263;p1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107119" y="5655824"/>
              <a:ext cx="204214" cy="126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1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036605" y="5001686"/>
              <a:ext cx="519751" cy="286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1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560454" y="5246673"/>
              <a:ext cx="339355" cy="1453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1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7560454" y="5251148"/>
              <a:ext cx="248048" cy="930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7" name="Google Shape;267;p12"/>
            <p:cNvSpPr/>
            <p:nvPr/>
          </p:nvSpPr>
          <p:spPr>
            <a:xfrm>
              <a:off x="7902225" y="5246929"/>
              <a:ext cx="0" cy="635"/>
            </a:xfrm>
            <a:custGeom>
              <a:rect b="b" l="l" r="r" t="t"/>
              <a:pathLst>
                <a:path extrusionOk="0" h="635" w="120000">
                  <a:moveTo>
                    <a:pt x="0" y="0"/>
                  </a:move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8" name="Google Shape;268;p1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7775832" y="5246674"/>
              <a:ext cx="126393" cy="2042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12"/>
            <p:cNvSpPr/>
            <p:nvPr/>
          </p:nvSpPr>
          <p:spPr>
            <a:xfrm>
              <a:off x="7623626" y="5501691"/>
              <a:ext cx="433070" cy="433070"/>
            </a:xfrm>
            <a:custGeom>
              <a:rect b="b" l="l" r="r" t="t"/>
              <a:pathLst>
                <a:path extrusionOk="0" h="433070" w="433070">
                  <a:moveTo>
                    <a:pt x="232280" y="199262"/>
                  </a:moveTo>
                  <a:lnTo>
                    <a:pt x="104575" y="199262"/>
                  </a:lnTo>
                  <a:lnTo>
                    <a:pt x="84761" y="234805"/>
                  </a:lnTo>
                  <a:lnTo>
                    <a:pt x="64164" y="275027"/>
                  </a:lnTo>
                  <a:lnTo>
                    <a:pt x="43797" y="319183"/>
                  </a:lnTo>
                  <a:lnTo>
                    <a:pt x="24677" y="366526"/>
                  </a:lnTo>
                  <a:lnTo>
                    <a:pt x="0" y="432718"/>
                  </a:lnTo>
                  <a:lnTo>
                    <a:pt x="66198" y="408034"/>
                  </a:lnTo>
                  <a:lnTo>
                    <a:pt x="113542" y="388922"/>
                  </a:lnTo>
                  <a:lnTo>
                    <a:pt x="157697" y="368560"/>
                  </a:lnTo>
                  <a:lnTo>
                    <a:pt x="197920" y="347966"/>
                  </a:lnTo>
                  <a:lnTo>
                    <a:pt x="233462" y="328156"/>
                  </a:lnTo>
                  <a:lnTo>
                    <a:pt x="325633" y="328156"/>
                  </a:lnTo>
                  <a:lnTo>
                    <a:pt x="341422" y="315751"/>
                  </a:lnTo>
                  <a:lnTo>
                    <a:pt x="375227" y="287737"/>
                  </a:lnTo>
                  <a:lnTo>
                    <a:pt x="388890" y="273316"/>
                  </a:lnTo>
                  <a:lnTo>
                    <a:pt x="418224" y="273316"/>
                  </a:lnTo>
                  <a:lnTo>
                    <a:pt x="408784" y="233262"/>
                  </a:lnTo>
                  <a:lnTo>
                    <a:pt x="337014" y="233262"/>
                  </a:lnTo>
                  <a:lnTo>
                    <a:pt x="346067" y="208520"/>
                  </a:lnTo>
                  <a:lnTo>
                    <a:pt x="251669" y="208520"/>
                  </a:lnTo>
                  <a:lnTo>
                    <a:pt x="232642" y="200078"/>
                  </a:lnTo>
                  <a:lnTo>
                    <a:pt x="232280" y="199262"/>
                  </a:lnTo>
                  <a:close/>
                </a:path>
                <a:path extrusionOk="0" h="433070" w="433070">
                  <a:moveTo>
                    <a:pt x="325633" y="328156"/>
                  </a:moveTo>
                  <a:lnTo>
                    <a:pt x="233462" y="328156"/>
                  </a:lnTo>
                  <a:lnTo>
                    <a:pt x="200958" y="416983"/>
                  </a:lnTo>
                  <a:lnTo>
                    <a:pt x="284230" y="360009"/>
                  </a:lnTo>
                  <a:lnTo>
                    <a:pt x="305186" y="344220"/>
                  </a:lnTo>
                  <a:lnTo>
                    <a:pt x="325633" y="328156"/>
                  </a:lnTo>
                  <a:close/>
                </a:path>
                <a:path extrusionOk="0" h="433070" w="433070">
                  <a:moveTo>
                    <a:pt x="418224" y="273316"/>
                  </a:moveTo>
                  <a:lnTo>
                    <a:pt x="388890" y="273316"/>
                  </a:lnTo>
                  <a:lnTo>
                    <a:pt x="432725" y="334840"/>
                  </a:lnTo>
                  <a:lnTo>
                    <a:pt x="418224" y="273316"/>
                  </a:lnTo>
                  <a:close/>
                </a:path>
                <a:path extrusionOk="0" h="433070" w="433070">
                  <a:moveTo>
                    <a:pt x="395040" y="174952"/>
                  </a:moveTo>
                  <a:lnTo>
                    <a:pt x="384393" y="186178"/>
                  </a:lnTo>
                  <a:lnTo>
                    <a:pt x="368741" y="202107"/>
                  </a:lnTo>
                  <a:lnTo>
                    <a:pt x="351732" y="219036"/>
                  </a:lnTo>
                  <a:lnTo>
                    <a:pt x="337014" y="233262"/>
                  </a:lnTo>
                  <a:lnTo>
                    <a:pt x="408784" y="233262"/>
                  </a:lnTo>
                  <a:lnTo>
                    <a:pt x="395040" y="174952"/>
                  </a:lnTo>
                  <a:close/>
                </a:path>
                <a:path extrusionOk="0" h="433070" w="433070">
                  <a:moveTo>
                    <a:pt x="97898" y="0"/>
                  </a:moveTo>
                  <a:lnTo>
                    <a:pt x="159416" y="43835"/>
                  </a:lnTo>
                  <a:lnTo>
                    <a:pt x="144989" y="57495"/>
                  </a:lnTo>
                  <a:lnTo>
                    <a:pt x="116971" y="91300"/>
                  </a:lnTo>
                  <a:lnTo>
                    <a:pt x="88499" y="127537"/>
                  </a:lnTo>
                  <a:lnTo>
                    <a:pt x="72709" y="148494"/>
                  </a:lnTo>
                  <a:lnTo>
                    <a:pt x="15735" y="231759"/>
                  </a:lnTo>
                  <a:lnTo>
                    <a:pt x="104575" y="199262"/>
                  </a:lnTo>
                  <a:lnTo>
                    <a:pt x="232280" y="199262"/>
                  </a:lnTo>
                  <a:lnTo>
                    <a:pt x="224200" y="181051"/>
                  </a:lnTo>
                  <a:lnTo>
                    <a:pt x="227238" y="152335"/>
                  </a:lnTo>
                  <a:lnTo>
                    <a:pt x="242651" y="114824"/>
                  </a:lnTo>
                  <a:lnTo>
                    <a:pt x="254723" y="95711"/>
                  </a:lnTo>
                  <a:lnTo>
                    <a:pt x="199455" y="95711"/>
                  </a:lnTo>
                  <a:lnTo>
                    <a:pt x="213683" y="80992"/>
                  </a:lnTo>
                  <a:lnTo>
                    <a:pt x="230614" y="63984"/>
                  </a:lnTo>
                  <a:lnTo>
                    <a:pt x="246545" y="48332"/>
                  </a:lnTo>
                  <a:lnTo>
                    <a:pt x="257773" y="37685"/>
                  </a:lnTo>
                  <a:lnTo>
                    <a:pt x="97898" y="0"/>
                  </a:lnTo>
                  <a:close/>
                </a:path>
                <a:path extrusionOk="0" h="433070" w="433070">
                  <a:moveTo>
                    <a:pt x="363312" y="161391"/>
                  </a:moveTo>
                  <a:lnTo>
                    <a:pt x="317899" y="190072"/>
                  </a:lnTo>
                  <a:lnTo>
                    <a:pt x="280386" y="205483"/>
                  </a:lnTo>
                  <a:lnTo>
                    <a:pt x="251669" y="208520"/>
                  </a:lnTo>
                  <a:lnTo>
                    <a:pt x="346067" y="208520"/>
                  </a:lnTo>
                  <a:lnTo>
                    <a:pt x="363312" y="161391"/>
                  </a:lnTo>
                  <a:close/>
                </a:path>
                <a:path extrusionOk="0" h="433070" w="433070">
                  <a:moveTo>
                    <a:pt x="271334" y="69413"/>
                  </a:moveTo>
                  <a:lnTo>
                    <a:pt x="199455" y="95711"/>
                  </a:lnTo>
                  <a:lnTo>
                    <a:pt x="254723" y="95711"/>
                  </a:lnTo>
                  <a:lnTo>
                    <a:pt x="271334" y="69413"/>
                  </a:lnTo>
                  <a:close/>
                </a:path>
              </a:pathLst>
            </a:custGeom>
            <a:solidFill>
              <a:srgbClr val="96F8F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0" name="Google Shape;270;p12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7721497" y="5501691"/>
              <a:ext cx="334853" cy="334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12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7639369" y="5617010"/>
              <a:ext cx="128027" cy="242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12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7793328" y="5859837"/>
              <a:ext cx="8803" cy="44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12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7717924" y="5798763"/>
              <a:ext cx="124433" cy="999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12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7623625" y="5855543"/>
              <a:ext cx="121358" cy="78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12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623625" y="5788402"/>
              <a:ext cx="201721" cy="146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Google Shape;276;p12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824585" y="5840874"/>
              <a:ext cx="92545" cy="7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12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8083964" y="5307576"/>
              <a:ext cx="194157" cy="1913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12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8072392" y="5358218"/>
              <a:ext cx="25633" cy="401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12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182786" y="5498775"/>
              <a:ext cx="692" cy="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12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222008" y="5191758"/>
              <a:ext cx="176711" cy="176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12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8298008" y="5190899"/>
              <a:ext cx="14406" cy="5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" name="Google Shape;282;p12"/>
            <p:cNvSpPr/>
            <p:nvPr/>
          </p:nvSpPr>
          <p:spPr>
            <a:xfrm>
              <a:off x="8082388" y="5172425"/>
              <a:ext cx="326390" cy="308610"/>
            </a:xfrm>
            <a:custGeom>
              <a:rect b="b" l="l" r="r" t="t"/>
              <a:pathLst>
                <a:path extrusionOk="0" h="308610" w="326390">
                  <a:moveTo>
                    <a:pt x="96646" y="116419"/>
                  </a:moveTo>
                  <a:lnTo>
                    <a:pt x="57340" y="128672"/>
                  </a:lnTo>
                  <a:lnTo>
                    <a:pt x="0" y="177071"/>
                  </a:lnTo>
                  <a:lnTo>
                    <a:pt x="110754" y="308285"/>
                  </a:lnTo>
                  <a:lnTo>
                    <a:pt x="137018" y="286121"/>
                  </a:lnTo>
                  <a:lnTo>
                    <a:pt x="114847" y="259865"/>
                  </a:lnTo>
                  <a:lnTo>
                    <a:pt x="144068" y="234889"/>
                  </a:lnTo>
                  <a:lnTo>
                    <a:pt x="197715" y="234889"/>
                  </a:lnTo>
                  <a:lnTo>
                    <a:pt x="199134" y="233691"/>
                  </a:lnTo>
                  <a:lnTo>
                    <a:pt x="92760" y="233691"/>
                  </a:lnTo>
                  <a:lnTo>
                    <a:pt x="48426" y="181171"/>
                  </a:lnTo>
                  <a:lnTo>
                    <a:pt x="78292" y="155967"/>
                  </a:lnTo>
                  <a:lnTo>
                    <a:pt x="82253" y="153792"/>
                  </a:lnTo>
                  <a:lnTo>
                    <a:pt x="90918" y="151188"/>
                  </a:lnTo>
                  <a:lnTo>
                    <a:pt x="95274" y="150717"/>
                  </a:lnTo>
                  <a:lnTo>
                    <a:pt x="156392" y="150717"/>
                  </a:lnTo>
                  <a:lnTo>
                    <a:pt x="156237" y="150392"/>
                  </a:lnTo>
                  <a:lnTo>
                    <a:pt x="125368" y="122604"/>
                  </a:lnTo>
                  <a:lnTo>
                    <a:pt x="108461" y="117417"/>
                  </a:lnTo>
                  <a:lnTo>
                    <a:pt x="96646" y="116419"/>
                  </a:lnTo>
                  <a:close/>
                </a:path>
                <a:path extrusionOk="0" h="308610" w="326390">
                  <a:moveTo>
                    <a:pt x="197715" y="234889"/>
                  </a:moveTo>
                  <a:lnTo>
                    <a:pt x="144068" y="234889"/>
                  </a:lnTo>
                  <a:lnTo>
                    <a:pt x="177826" y="251678"/>
                  </a:lnTo>
                  <a:lnTo>
                    <a:pt x="197715" y="234889"/>
                  </a:lnTo>
                  <a:close/>
                </a:path>
                <a:path extrusionOk="0" h="308610" w="326390">
                  <a:moveTo>
                    <a:pt x="156392" y="150717"/>
                  </a:moveTo>
                  <a:lnTo>
                    <a:pt x="95274" y="150717"/>
                  </a:lnTo>
                  <a:lnTo>
                    <a:pt x="104050" y="151458"/>
                  </a:lnTo>
                  <a:lnTo>
                    <a:pt x="108274" y="152670"/>
                  </a:lnTo>
                  <a:lnTo>
                    <a:pt x="131394" y="183851"/>
                  </a:lnTo>
                  <a:lnTo>
                    <a:pt x="130646" y="192627"/>
                  </a:lnTo>
                  <a:lnTo>
                    <a:pt x="129454" y="196845"/>
                  </a:lnTo>
                  <a:lnTo>
                    <a:pt x="125430" y="204948"/>
                  </a:lnTo>
                  <a:lnTo>
                    <a:pt x="122618" y="208487"/>
                  </a:lnTo>
                  <a:lnTo>
                    <a:pt x="92760" y="233691"/>
                  </a:lnTo>
                  <a:lnTo>
                    <a:pt x="199134" y="233691"/>
                  </a:lnTo>
                  <a:lnTo>
                    <a:pt x="205731" y="228123"/>
                  </a:lnTo>
                  <a:lnTo>
                    <a:pt x="162221" y="206091"/>
                  </a:lnTo>
                  <a:lnTo>
                    <a:pt x="163994" y="200522"/>
                  </a:lnTo>
                  <a:lnTo>
                    <a:pt x="165040" y="194829"/>
                  </a:lnTo>
                  <a:lnTo>
                    <a:pt x="165684" y="183207"/>
                  </a:lnTo>
                  <a:lnTo>
                    <a:pt x="165311" y="177909"/>
                  </a:lnTo>
                  <a:lnTo>
                    <a:pt x="165195" y="177071"/>
                  </a:lnTo>
                  <a:lnTo>
                    <a:pt x="162988" y="166232"/>
                  </a:lnTo>
                  <a:lnTo>
                    <a:pt x="161189" y="160843"/>
                  </a:lnTo>
                  <a:lnTo>
                    <a:pt x="156392" y="150717"/>
                  </a:lnTo>
                  <a:close/>
                </a:path>
                <a:path extrusionOk="0" h="308610" w="326390">
                  <a:moveTo>
                    <a:pt x="239128" y="0"/>
                  </a:moveTo>
                  <a:lnTo>
                    <a:pt x="201140" y="8177"/>
                  </a:lnTo>
                  <a:lnTo>
                    <a:pt x="169833" y="31970"/>
                  </a:lnTo>
                  <a:lnTo>
                    <a:pt x="152497" y="66192"/>
                  </a:lnTo>
                  <a:lnTo>
                    <a:pt x="149616" y="88923"/>
                  </a:lnTo>
                  <a:lnTo>
                    <a:pt x="149935" y="96514"/>
                  </a:lnTo>
                  <a:lnTo>
                    <a:pt x="161342" y="133236"/>
                  </a:lnTo>
                  <a:lnTo>
                    <a:pt x="194940" y="166488"/>
                  </a:lnTo>
                  <a:lnTo>
                    <a:pt x="238927" y="177909"/>
                  </a:lnTo>
                  <a:lnTo>
                    <a:pt x="246511" y="177583"/>
                  </a:lnTo>
                  <a:lnTo>
                    <a:pt x="283164" y="166232"/>
                  </a:lnTo>
                  <a:lnTo>
                    <a:pt x="308521" y="143757"/>
                  </a:lnTo>
                  <a:lnTo>
                    <a:pt x="240964" y="143757"/>
                  </a:lnTo>
                  <a:lnTo>
                    <a:pt x="227015" y="142572"/>
                  </a:lnTo>
                  <a:lnTo>
                    <a:pt x="192100" y="118407"/>
                  </a:lnTo>
                  <a:lnTo>
                    <a:pt x="183678" y="91222"/>
                  </a:lnTo>
                  <a:lnTo>
                    <a:pt x="184904" y="77336"/>
                  </a:lnTo>
                  <a:lnTo>
                    <a:pt x="209270" y="42276"/>
                  </a:lnTo>
                  <a:lnTo>
                    <a:pt x="237189" y="33709"/>
                  </a:lnTo>
                  <a:lnTo>
                    <a:pt x="244389" y="33709"/>
                  </a:lnTo>
                  <a:lnTo>
                    <a:pt x="239128" y="0"/>
                  </a:lnTo>
                  <a:close/>
                </a:path>
                <a:path extrusionOk="0" h="308610" w="326390">
                  <a:moveTo>
                    <a:pt x="293110" y="92164"/>
                  </a:moveTo>
                  <a:lnTo>
                    <a:pt x="268093" y="135369"/>
                  </a:lnTo>
                  <a:lnTo>
                    <a:pt x="240964" y="143757"/>
                  </a:lnTo>
                  <a:lnTo>
                    <a:pt x="308521" y="143757"/>
                  </a:lnTo>
                  <a:lnTo>
                    <a:pt x="326327" y="103302"/>
                  </a:lnTo>
                  <a:lnTo>
                    <a:pt x="293110" y="92164"/>
                  </a:lnTo>
                  <a:close/>
                </a:path>
                <a:path extrusionOk="0" h="308610" w="326390">
                  <a:moveTo>
                    <a:pt x="244389" y="33709"/>
                  </a:moveTo>
                  <a:lnTo>
                    <a:pt x="237189" y="33709"/>
                  </a:lnTo>
                  <a:lnTo>
                    <a:pt x="244531" y="34616"/>
                  </a:lnTo>
                  <a:lnTo>
                    <a:pt x="244389" y="33709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7067841" y="8932107"/>
              <a:ext cx="5969000" cy="0"/>
            </a:xfrm>
            <a:custGeom>
              <a:rect b="b" l="l" r="r" t="t"/>
              <a:pathLst>
                <a:path extrusionOk="0" h="120000" w="5969000">
                  <a:moveTo>
                    <a:pt x="0" y="0"/>
                  </a:moveTo>
                  <a:lnTo>
                    <a:pt x="5968397" y="0"/>
                  </a:lnTo>
                </a:path>
              </a:pathLst>
            </a:custGeom>
            <a:noFill/>
            <a:ln cap="flat" cmpd="sng" w="34625">
              <a:solidFill>
                <a:srgbClr val="10DDA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12"/>
          <p:cNvSpPr txBox="1"/>
          <p:nvPr/>
        </p:nvSpPr>
        <p:spPr>
          <a:xfrm>
            <a:off x="7832821" y="11785572"/>
            <a:ext cx="4438650" cy="1383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15570" lvl="0" marL="127635" marR="5080" rtl="0" algn="l">
              <a:lnSpc>
                <a:spcPct val="148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https://retirement.capital  </a:t>
            </a:r>
            <a:r>
              <a:rPr b="0" i="0" lang="en-GB" sz="3000" u="sng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  <a:hlinkClick r:id="rId2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info@retirement.capital</a:t>
            </a:r>
            <a:endParaRPr b="0" i="0" sz="3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5" name="Google Shape;285;p12"/>
          <p:cNvSpPr txBox="1"/>
          <p:nvPr>
            <p:ph idx="1" type="body"/>
          </p:nvPr>
        </p:nvSpPr>
        <p:spPr>
          <a:xfrm>
            <a:off x="4718050" y="5377589"/>
            <a:ext cx="12420599" cy="4871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120459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Capital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7909"/>
              </a:spcBef>
              <a:spcAft>
                <a:spcPts val="0"/>
              </a:spcAft>
              <a:buSzPts val="1400"/>
              <a:buNone/>
            </a:pPr>
            <a:r>
              <a:rPr lang="en-GB" sz="7600">
                <a:latin typeface="Arial"/>
                <a:ea typeface="Arial"/>
                <a:cs typeface="Arial"/>
                <a:sym typeface="Arial"/>
              </a:rPr>
              <a:t>         THANK YOU</a:t>
            </a:r>
            <a:endParaRPr sz="7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7350">
              <a:latin typeface="Arial"/>
              <a:ea typeface="Arial"/>
              <a:cs typeface="Arial"/>
              <a:sym typeface="Arial"/>
            </a:endParaRPr>
          </a:p>
          <a:p>
            <a:pPr indent="-638173" lvl="0" marL="2078354" marR="1939925" rtl="0" algn="l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-GB" sz="4550">
                <a:latin typeface="Arial"/>
                <a:ea typeface="Arial"/>
                <a:cs typeface="Arial"/>
                <a:sym typeface="Arial"/>
              </a:rPr>
              <a:t>"A game changer for pensions”</a:t>
            </a:r>
            <a:endParaRPr i="1" sz="45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/>
          <p:nvPr/>
        </p:nvSpPr>
        <p:spPr>
          <a:xfrm>
            <a:off x="674451" y="1189140"/>
            <a:ext cx="121285" cy="424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b="0" i="0" sz="2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4" name="Google Shape;8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" y="23204"/>
            <a:ext cx="20262850" cy="1507806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"/>
          <p:cNvSpPr txBox="1"/>
          <p:nvPr/>
        </p:nvSpPr>
        <p:spPr>
          <a:xfrm>
            <a:off x="674450" y="4593001"/>
            <a:ext cx="18097500" cy="81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Char char="•"/>
            </a:pPr>
            <a:r>
              <a:rPr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over 28 years experience in Financial Services with a strong Pension Bias.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Char char="•"/>
            </a:pPr>
            <a:r>
              <a:rPr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worked for Pearl Assurance, Lloyds Bank, Legal &amp; General and eventually set up my own Financial Planning business </a:t>
            </a:r>
            <a:r>
              <a:rPr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 sold to St James Place in 2015.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Char char="•"/>
            </a:pPr>
            <a:r>
              <a:rPr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hold the Diploma in Regulated Financial Advice from the Personal Finance Society.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Char char="•"/>
            </a:pPr>
            <a:r>
              <a:rPr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was invited to join RC back in 2017 and have set up and administered over 250 SSAS Pensions in that time.</a:t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Char char="●"/>
            </a:pPr>
            <a:r>
              <a:rPr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am married to Louise, have 2 grown up children and have 3 dogs!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Char char="•"/>
            </a:pPr>
            <a:r>
              <a:rPr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am ashamed to say that during my career in Financial Services that SSAS was often overlooked as a solution - something I am keen to put right!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07894" y="4797425"/>
            <a:ext cx="1755232" cy="170435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"/>
          <p:cNvSpPr txBox="1"/>
          <p:nvPr/>
        </p:nvSpPr>
        <p:spPr>
          <a:xfrm>
            <a:off x="1136650" y="3002250"/>
            <a:ext cx="16450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Paul Davies - Partner at Retirement Capital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/>
          <p:nvPr/>
        </p:nvSpPr>
        <p:spPr>
          <a:xfrm>
            <a:off x="674451" y="1189140"/>
            <a:ext cx="121285" cy="424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b="0" i="0" sz="2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3" name="Google Shape;9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9375" y="0"/>
            <a:ext cx="20262850" cy="1507806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 txBox="1"/>
          <p:nvPr/>
        </p:nvSpPr>
        <p:spPr>
          <a:xfrm>
            <a:off x="1003293" y="4340225"/>
            <a:ext cx="18097500" cy="103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Char char="•"/>
            </a:pPr>
            <a:r>
              <a:rPr b="1"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Small Self Adminiistered Scheme</a:t>
            </a:r>
            <a:endParaRPr b="1"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Char char="•"/>
            </a:pPr>
            <a:r>
              <a:rPr b="1"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Set up by a Limited Company to provide Pension benefits to its Directors and their family members.</a:t>
            </a:r>
            <a:endParaRPr b="1"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Char char="•"/>
            </a:pPr>
            <a:r>
              <a:rPr b="1"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Each SSAS is Registered with HMRC and thus benefits from the generous tax reliefs that are afforded to Pensions.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Char char="•"/>
            </a:pPr>
            <a:r>
              <a:rPr b="1" i="0" lang="en-GB" sz="3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must have a trading company and be a director (or LLP) to have a SSAS</a:t>
            </a:r>
            <a:endParaRPr b="1" i="0" sz="3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0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SSAS tends to favour Property investment because of the flexibility on investment choices.</a:t>
            </a:r>
            <a:endParaRPr>
              <a:solidFill>
                <a:schemeClr val="dk1"/>
              </a:solidFill>
            </a:endParaRPr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Char char="•"/>
            </a:pPr>
            <a:r>
              <a:rPr b="1"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are the trustee of your own scheme so have far greater control and flexibility than you would with say a SIPP or Workplace pension.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Char char="•"/>
            </a:pPr>
            <a:r>
              <a:rPr b="1" i="0" lang="en-GB" sz="3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 is NOT for everyone! </a:t>
            </a:r>
            <a:endParaRPr b="0" i="0" sz="3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07894" y="4797425"/>
            <a:ext cx="1755232" cy="170435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"/>
          <p:cNvSpPr txBox="1"/>
          <p:nvPr/>
        </p:nvSpPr>
        <p:spPr>
          <a:xfrm>
            <a:off x="1212850" y="2968625"/>
            <a:ext cx="7467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SSAS?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ba2613aad_0_10"/>
          <p:cNvSpPr txBox="1"/>
          <p:nvPr/>
        </p:nvSpPr>
        <p:spPr>
          <a:xfrm>
            <a:off x="674451" y="1189140"/>
            <a:ext cx="1212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b="0" i="0" sz="2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2" name="Google Shape;102;g25ba2613aad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9375" y="0"/>
            <a:ext cx="20262850" cy="15078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25ba2613aad_0_10"/>
          <p:cNvSpPr txBox="1"/>
          <p:nvPr/>
        </p:nvSpPr>
        <p:spPr>
          <a:xfrm>
            <a:off x="1003293" y="4340225"/>
            <a:ext cx="18097500" cy="9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Char char="•"/>
            </a:pPr>
            <a:r>
              <a:rPr b="1"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allows you to build up a tax free Pot of cash.</a:t>
            </a:r>
            <a:endParaRPr b="1"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Char char="•"/>
            </a:pPr>
            <a:r>
              <a:rPr b="1"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can transfer in any old Pensions you have.</a:t>
            </a:r>
            <a:endParaRPr b="1"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Char char="•"/>
            </a:pPr>
            <a:r>
              <a:rPr b="1"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Company can make contributions and in doing so reduce its Corporation Tax bill.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Char char="•"/>
            </a:pPr>
            <a:r>
              <a:rPr b="1" i="0" lang="en-GB" sz="3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</a:t>
            </a:r>
            <a:r>
              <a:rPr b="1"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 also make Personal Contributions and receive Tax Relief.</a:t>
            </a:r>
            <a:endParaRPr b="1" i="0" sz="3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0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•"/>
            </a:pPr>
            <a:r>
              <a:rPr b="1"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as the TRUSTEE of your SSAS can then make investment decisions around where to invest and get a return on your money.</a:t>
            </a:r>
            <a:endParaRPr b="1"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0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Char char="•"/>
            </a:pPr>
            <a:r>
              <a:rPr b="1"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can access a huge range of investments, from the more traditional Stocks and Shares, Investment Funds through to the more sophisticated such as loans to Companies or even direct Commercial Property / Land purchase!</a:t>
            </a:r>
            <a:endParaRPr b="1"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g25ba2613aad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07894" y="4797425"/>
            <a:ext cx="1755232" cy="170435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25ba2613aad_0_10"/>
          <p:cNvSpPr txBox="1"/>
          <p:nvPr/>
        </p:nvSpPr>
        <p:spPr>
          <a:xfrm>
            <a:off x="1212850" y="2968625"/>
            <a:ext cx="7467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does SSAS Work?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ba2613aad_0_18"/>
          <p:cNvSpPr txBox="1"/>
          <p:nvPr/>
        </p:nvSpPr>
        <p:spPr>
          <a:xfrm>
            <a:off x="674451" y="1189140"/>
            <a:ext cx="1212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b="0" i="0" sz="2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1" name="Google Shape;111;g25ba2613aad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9375" y="0"/>
            <a:ext cx="20262850" cy="1507806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25ba2613aad_0_18"/>
          <p:cNvSpPr txBox="1"/>
          <p:nvPr/>
        </p:nvSpPr>
        <p:spPr>
          <a:xfrm>
            <a:off x="1003300" y="2897225"/>
            <a:ext cx="18097500" cy="3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Char char="•"/>
            </a:pPr>
            <a:r>
              <a:rPr b="1"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TRUSTEE you need to act prudently and have the end goal in sight!</a:t>
            </a:r>
            <a:endParaRPr b="1"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Char char="•"/>
            </a:pPr>
            <a:r>
              <a:rPr b="1"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have huge Control and Flexibility - but please do your Own Due Dilligence and remember if an investment seems too good to be true then it probably is!</a:t>
            </a:r>
            <a:endParaRPr b="1"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g25ba2613aad_0_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07894" y="4797425"/>
            <a:ext cx="1755232" cy="170435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25ba2613aad_0_18"/>
          <p:cNvSpPr txBox="1"/>
          <p:nvPr/>
        </p:nvSpPr>
        <p:spPr>
          <a:xfrm>
            <a:off x="1212850" y="1189150"/>
            <a:ext cx="7467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 Great Power comes Great Responsibility!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g25ba2613aad_0_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1150" y="6501775"/>
            <a:ext cx="12192000" cy="811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674451" y="1189140"/>
            <a:ext cx="121285" cy="424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b="0" i="0" sz="2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" y="23204"/>
            <a:ext cx="20262850" cy="1507806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971274" y="4010510"/>
            <a:ext cx="18097500" cy="9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AutoNum type="arabicPeriod"/>
            </a:pPr>
            <a:r>
              <a:rPr b="0" i="0" lang="en-GB" sz="3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Allows you to acquire Commercial property under the SSAS and is very tax efficient.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AutoNum type="arabicPeriod"/>
            </a:pPr>
            <a:r>
              <a:rPr b="0" i="0" lang="en-GB" sz="3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can get a commercial mortgage of 50% of the value of the fund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AutoNum type="arabicPeriod"/>
            </a:pPr>
            <a:r>
              <a:rPr b="0" i="0" lang="en-GB" sz="3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can transfer most other pensions in to help build your fund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AutoNum type="arabicPeriod"/>
            </a:pPr>
            <a:r>
              <a:rPr b="0" i="0" lang="en-GB" sz="3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can purchase commercial, industrial land &amp; property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AutoNum type="arabicPeriod"/>
            </a:pPr>
            <a:r>
              <a:rPr b="0" i="0" lang="en-GB" sz="3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Residential property, unless it is part an exempt fund or is an exempt property (caretakers flat) cannot be held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AutoNum type="arabicPeriod"/>
            </a:pPr>
            <a:r>
              <a:rPr b="0" i="0" lang="en-GB" sz="3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Rents are paid to the pension bank account, used to pay down the mortgage or grow the fund.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AutoNum type="arabicPeriod"/>
            </a:pPr>
            <a:r>
              <a:rPr b="0" i="0" lang="en-GB" sz="3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Property sold on attracts zero capital gains tax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AutoNum type="arabicPeriod"/>
            </a:pPr>
            <a:r>
              <a:rPr b="0" i="0" lang="en-GB" sz="3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Property income exempt from income tax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AutoNum type="arabicPeriod"/>
            </a:pPr>
            <a:r>
              <a:rPr b="0" i="0" lang="en-GB" sz="3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can Joint Venture with your business on a property project.</a:t>
            </a:r>
            <a:endParaRPr b="0" i="0" sz="3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AutoNum type="arabicPeriod"/>
            </a:pPr>
            <a:r>
              <a:rPr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Property held within the SSAS can be passed on to Family without IHT.</a:t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07894" y="4797425"/>
            <a:ext cx="1755232" cy="170435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 txBox="1"/>
          <p:nvPr/>
        </p:nvSpPr>
        <p:spPr>
          <a:xfrm>
            <a:off x="984250" y="2419759"/>
            <a:ext cx="74676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SSAS Property Investment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 KEYS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/>
        </p:nvSpPr>
        <p:spPr>
          <a:xfrm>
            <a:off x="674451" y="1189140"/>
            <a:ext cx="121285" cy="424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b="0" i="0" sz="2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" y="23204"/>
            <a:ext cx="20262850" cy="1507806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"/>
          <p:cNvSpPr txBox="1"/>
          <p:nvPr/>
        </p:nvSpPr>
        <p:spPr>
          <a:xfrm>
            <a:off x="971274" y="4010510"/>
            <a:ext cx="18097514" cy="1023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Fred has around £100,000 built up as cash reserves in his business and needs to keep operating cash of £30,000.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 has taxable profits in his business each year of around £60,000.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Fred sets up a SSAS with Retirement Capital, who consult with him and his accountant on ensuring it is the right fit for his taxation and business requirements.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Fred contributes £50,000 from his business, this reduces his tax bill from £11,400 to £1900 for the year.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Fred now has £50,000 in his pension scheme bank account.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Fred has a pension from a previous pension scheme of £50,000 and after taking regulated financial advice transfers this money to the SSAS.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There is now £100,000 in his pension bank account.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07894" y="4797425"/>
            <a:ext cx="1755232" cy="170435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 txBox="1"/>
          <p:nvPr/>
        </p:nvSpPr>
        <p:spPr>
          <a:xfrm>
            <a:off x="984250" y="2419759"/>
            <a:ext cx="8763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 STUDY = REDUCE COMPANY TAX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/>
          <p:nvPr/>
        </p:nvSpPr>
        <p:spPr>
          <a:xfrm>
            <a:off x="674451" y="1189140"/>
            <a:ext cx="121285" cy="424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b="0" i="0" sz="2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" y="23204"/>
            <a:ext cx="20262850" cy="1507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07894" y="4797425"/>
            <a:ext cx="1755232" cy="170435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 txBox="1"/>
          <p:nvPr/>
        </p:nvSpPr>
        <p:spPr>
          <a:xfrm>
            <a:off x="984250" y="2419759"/>
            <a:ext cx="74676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 STUDY = MAINTAIN BUSINESS CASH FLOW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1898650" y="4264025"/>
            <a:ext cx="16078200" cy="87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Fred has seen a house with the potential to extend and the seller will accept for a cash sale £97,000.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Fred, after getting a survey and assessment, estimates that with building works and re-financing of £34500 they can resell on for £175,000 as a house with multiple occupancy.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Fred uses Retirement Capital SSAS consultant to tax register his SSAS and set up the loan from his SSAS.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SSAS lends £48,500 into Fred’s Property Company, leaving the balance to be funded as a commercial re-financing mortgage from Alderhouse Bank. Alderhouse Bank has a 1st charge on the property.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pension scheme loan of £48500 is secured against Fred’s plumbing business and Fred’s  SSAS charges 5% interest on the loan.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/>
          <p:nvPr/>
        </p:nvSpPr>
        <p:spPr>
          <a:xfrm>
            <a:off x="674451" y="1189140"/>
            <a:ext cx="121285" cy="424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b="0" i="0" sz="2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8" name="Google Shape;14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" y="23204"/>
            <a:ext cx="20262850" cy="1507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07894" y="4797425"/>
            <a:ext cx="1755232" cy="170435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 txBox="1"/>
          <p:nvPr/>
        </p:nvSpPr>
        <p:spPr>
          <a:xfrm>
            <a:off x="984250" y="2419759"/>
            <a:ext cx="74676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 STUDY = USE SSAS LOAN TO CREATE PROFIT IN THE BUSINESS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1898650" y="4264025"/>
            <a:ext cx="16078200" cy="87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NET OUTCOME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Property Sale Price          		 	£175,000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1" lang="en-GB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Property Purchase :   					£97,000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Costs and Refinance: 					£34,000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Less interest charge by SSAS: 	£2400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GB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Profit in the Business: 				£43,000</a:t>
            </a:r>
            <a:r>
              <a:rPr b="1" i="0" lang="en-GB" sz="35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Remember: Fred’s company earned £9,500 in business tax relief at outset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2021-08-23T11:26:11Z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2021-08-22T00:00:00Z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2021-08-23T00:00:00Z</vt:filetime>
  </property>
</Properties>
</file>